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Lst>
  <p:notesMasterIdLst>
    <p:notesMasterId r:id="rId16"/>
  </p:notesMasterIdLst>
  <p:sldIdLst>
    <p:sldId id="256" r:id="rId2"/>
    <p:sldId id="268" r:id="rId3"/>
    <p:sldId id="269" r:id="rId4"/>
    <p:sldId id="270" r:id="rId5"/>
    <p:sldId id="272" r:id="rId6"/>
    <p:sldId id="282" r:id="rId7"/>
    <p:sldId id="284" r:id="rId8"/>
    <p:sldId id="332" r:id="rId9"/>
    <p:sldId id="304" r:id="rId10"/>
    <p:sldId id="322" r:id="rId11"/>
    <p:sldId id="309" r:id="rId12"/>
    <p:sldId id="331" r:id="rId13"/>
    <p:sldId id="333" r:id="rId14"/>
    <p:sldId id="320" r:id="rId15"/>
  </p:sldIdLst>
  <p:sldSz cx="9144000" cy="6858000" type="screen4x3"/>
  <p:notesSz cx="6858000" cy="9144000"/>
  <p:embeddedFontLst>
    <p:embeddedFont>
      <p:font typeface="Arimo"/>
      <p:regular r:id="rId17"/>
      <p:bold r:id="rId17"/>
      <p:italic r:id="rId17"/>
      <p:boldItalic r:id="rId17"/>
    </p:embeddedFont>
    <p:embeddedFont>
      <p:font typeface="Helvetica Neue" panose="02000503000000020004" pitchFamily="2" charset="0"/>
      <p:regular r:id="rId17"/>
      <p:bold r:id="rId17"/>
      <p:italic r:id="rId17"/>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4" roundtripDataSignature="AMtx7mi3CCqjrUWhEWLMaRJOYCH9+DzC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r, Grayson Michael" initials="SGM" lastIdx="2" clrIdx="0">
    <p:extLst>
      <p:ext uri="{19B8F6BF-5375-455C-9EA6-DF929625EA0E}">
        <p15:presenceInfo xmlns:p15="http://schemas.microsoft.com/office/powerpoint/2012/main" userId="S::gmshor@gwu.edu::6640d788-ec61-4f5d-8e3e-7a0a0559e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0921"/>
  </p:normalViewPr>
  <p:slideViewPr>
    <p:cSldViewPr snapToGrid="0">
      <p:cViewPr varScale="1">
        <p:scale>
          <a:sx n="116" d="100"/>
          <a:sy n="116" d="100"/>
        </p:scale>
        <p:origin x="20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17"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NULL"/><Relationship Id="rId11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1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114" Type="http://customschemas.google.com/relationships/presentationmetadata" Target="metadata"/><Relationship Id="rId119"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rcular-taiwan.org/ceintr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5c11756375_2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5c11756375_2_1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500" b="0" i="0" u="none" strike="noStrike" cap="none" dirty="0">
                <a:solidFill>
                  <a:schemeClr val="dk1"/>
                </a:solidFill>
                <a:effectLst/>
                <a:latin typeface="Calibri"/>
                <a:ea typeface="Calibri"/>
                <a:cs typeface="Calibri"/>
                <a:sym typeface="Calibri"/>
              </a:rPr>
              <a:t>大家好！我的名字是邵世涵。我一來到台灣就很好奇為什麼台北每條路都乾乾淨淨的，做了一些研究</a:t>
            </a:r>
            <a:r>
              <a:rPr lang="en-US" sz="1500" b="0" i="0" u="none" strike="noStrike" cap="none" dirty="0">
                <a:solidFill>
                  <a:schemeClr val="dk1"/>
                </a:solidFill>
                <a:effectLst/>
                <a:latin typeface="Calibri"/>
                <a:ea typeface="Calibri"/>
                <a:cs typeface="Calibri"/>
                <a:sym typeface="Calibri"/>
              </a:rPr>
              <a:t>(yan2 jiu1)</a:t>
            </a:r>
            <a:r>
              <a:rPr lang="zh-TW" altLang="en-US" sz="1500" b="0" i="0" u="none" strike="noStrike" cap="none" dirty="0">
                <a:solidFill>
                  <a:schemeClr val="dk1"/>
                </a:solidFill>
                <a:effectLst/>
                <a:latin typeface="Calibri"/>
                <a:ea typeface="Calibri"/>
                <a:cs typeface="Calibri"/>
                <a:sym typeface="Calibri"/>
              </a:rPr>
              <a:t>以後，我發現這跟台灣的資源回收計畫有關係，所以今天想跟大家介紹介紹。</a:t>
            </a:r>
            <a:endParaRPr lang="en-US" altLang="zh-TW" sz="15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5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500" b="0" i="0" u="none" strike="noStrike" cap="none" dirty="0">
              <a:solidFill>
                <a:schemeClr val="dk1"/>
              </a:solidFill>
              <a:effectLst/>
              <a:latin typeface="Calibri"/>
              <a:ea typeface="Calibri"/>
              <a:cs typeface="Calibri"/>
              <a:sym typeface="Calibri"/>
            </a:endParaRPr>
          </a:p>
        </p:txBody>
      </p:sp>
      <p:sp>
        <p:nvSpPr>
          <p:cNvPr id="756" name="Google Shape;756;g5c11756375_2_1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5c11756375_2_7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g5c11756375_2_7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dirty="0" err="1">
                <a:solidFill>
                  <a:srgbClr val="000000"/>
                </a:solidFill>
                <a:latin typeface="Calibri"/>
                <a:ea typeface="Calibri"/>
                <a:cs typeface="Calibri"/>
                <a:sym typeface="Calibri"/>
              </a:rPr>
              <a:t>Drys</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200%</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faster</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than</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cotton</a:t>
            </a:r>
            <a:r>
              <a:rPr lang="zh-TW" altLang="en-US" sz="1200" dirty="0">
                <a:solidFill>
                  <a:srgbClr val="000000"/>
                </a:solidFill>
                <a:latin typeface="Calibri"/>
                <a:ea typeface="Calibri"/>
                <a:cs typeface="Calibri"/>
                <a:sym typeface="Calibri"/>
              </a:rPr>
              <a:t> </a:t>
            </a:r>
            <a:endParaRPr lang="en-US" altLang="zh-TW" sz="120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CN" sz="120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altLang="en-US" sz="1200" dirty="0">
                <a:solidFill>
                  <a:srgbClr val="000000"/>
                </a:solidFill>
                <a:latin typeface="Calibri"/>
                <a:ea typeface="Calibri"/>
                <a:cs typeface="Calibri"/>
                <a:sym typeface="Calibri"/>
              </a:rPr>
              <a:t>吸收氣味</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a:t>
            </a:r>
            <a:r>
              <a:rPr lang="zh-TW" altLang="en-US" sz="1200" dirty="0">
                <a:solidFill>
                  <a:srgbClr val="000000"/>
                </a:solidFill>
                <a:latin typeface="Calibri"/>
                <a:ea typeface="Calibri"/>
                <a:cs typeface="Calibri"/>
                <a:sym typeface="Calibri"/>
              </a:rPr>
              <a:t> </a:t>
            </a:r>
            <a:r>
              <a:rPr lang="en-US" altLang="zh-TW" sz="1200" dirty="0" err="1">
                <a:solidFill>
                  <a:srgbClr val="000000"/>
                </a:solidFill>
                <a:latin typeface="Calibri"/>
                <a:ea typeface="Calibri"/>
                <a:cs typeface="Calibri"/>
                <a:sym typeface="Calibri"/>
              </a:rPr>
              <a:t>xishou</a:t>
            </a:r>
            <a:r>
              <a:rPr lang="zh-TW" altLang="en-US" sz="1200" dirty="0">
                <a:solidFill>
                  <a:srgbClr val="000000"/>
                </a:solidFill>
                <a:latin typeface="Calibri"/>
                <a:ea typeface="Calibri"/>
                <a:cs typeface="Calibri"/>
                <a:sym typeface="Calibri"/>
              </a:rPr>
              <a:t> </a:t>
            </a:r>
            <a:r>
              <a:rPr lang="en-US" altLang="zh-TW" sz="1200" dirty="0" err="1">
                <a:solidFill>
                  <a:srgbClr val="000000"/>
                </a:solidFill>
                <a:latin typeface="Calibri"/>
                <a:ea typeface="Calibri"/>
                <a:cs typeface="Calibri"/>
                <a:sym typeface="Calibri"/>
              </a:rPr>
              <a:t>qiwei</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absorbs</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odors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sz="120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altLang="en-US" sz="1200" dirty="0">
                <a:solidFill>
                  <a:srgbClr val="000000"/>
                </a:solidFill>
                <a:latin typeface="Calibri"/>
                <a:ea typeface="Calibri"/>
                <a:cs typeface="Calibri"/>
                <a:sym typeface="Calibri"/>
              </a:rPr>
              <a:t>紗</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a:t>
            </a:r>
            <a:r>
              <a:rPr lang="zh-TW" altLang="en-US" sz="1200" dirty="0">
                <a:solidFill>
                  <a:srgbClr val="000000"/>
                </a:solidFill>
                <a:latin typeface="Calibri"/>
                <a:ea typeface="Calibri"/>
                <a:cs typeface="Calibri"/>
                <a:sym typeface="Calibri"/>
              </a:rPr>
              <a:t> </a:t>
            </a:r>
            <a:r>
              <a:rPr lang="en-US" altLang="zh-TW" sz="1200" dirty="0" err="1">
                <a:solidFill>
                  <a:srgbClr val="000000"/>
                </a:solidFill>
                <a:latin typeface="Calibri"/>
                <a:ea typeface="Calibri"/>
                <a:cs typeface="Calibri"/>
                <a:sym typeface="Calibri"/>
              </a:rPr>
              <a:t>sha</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a:t>
            </a:r>
            <a:r>
              <a:rPr lang="zh-TW" altLang="en-US" sz="1200" dirty="0">
                <a:solidFill>
                  <a:srgbClr val="000000"/>
                </a:solidFill>
                <a:latin typeface="Calibri"/>
                <a:ea typeface="Calibri"/>
                <a:cs typeface="Calibri"/>
                <a:sym typeface="Calibri"/>
              </a:rPr>
              <a:t> </a:t>
            </a:r>
            <a:r>
              <a:rPr lang="en-US" altLang="zh-TW" sz="1200" dirty="0">
                <a:solidFill>
                  <a:srgbClr val="000000"/>
                </a:solidFill>
                <a:latin typeface="Calibri"/>
                <a:ea typeface="Calibri"/>
                <a:cs typeface="Calibri"/>
                <a:sym typeface="Calibri"/>
              </a:rPr>
              <a:t>yarn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CN" altLang="en-US"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5c11756375_2_6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7" name="Google Shape;1537;g5c11756375_2_6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tLang="en-US" sz="1200" dirty="0"/>
              <a:t>杯子租賃業</a:t>
            </a:r>
            <a:r>
              <a:rPr lang="zh-TW" altLang="en-US" sz="1200" dirty="0"/>
              <a:t> </a:t>
            </a:r>
            <a:r>
              <a:rPr lang="en-US" altLang="zh-TW" sz="1200" dirty="0"/>
              <a:t>=</a:t>
            </a:r>
            <a:r>
              <a:rPr lang="zh-TW" altLang="en-US" sz="1200" dirty="0"/>
              <a:t> </a:t>
            </a:r>
            <a:r>
              <a:rPr lang="en-US" altLang="zh-TW" sz="1200" dirty="0" err="1"/>
              <a:t>beizi</a:t>
            </a:r>
            <a:r>
              <a:rPr lang="zh-TW" altLang="en-US" sz="1200" dirty="0"/>
              <a:t> </a:t>
            </a:r>
            <a:r>
              <a:rPr lang="en-US" altLang="zh-TW" sz="1200" dirty="0" err="1"/>
              <a:t>zulinye</a:t>
            </a:r>
            <a:r>
              <a:rPr lang="zh-TW" altLang="en-US" sz="1200" dirty="0"/>
              <a:t> </a:t>
            </a:r>
            <a:r>
              <a:rPr lang="en-US" altLang="zh-TW" sz="1200" dirty="0"/>
              <a:t>=</a:t>
            </a:r>
            <a:r>
              <a:rPr lang="zh-TW" altLang="en-US" sz="1200" dirty="0"/>
              <a:t> </a:t>
            </a:r>
            <a:r>
              <a:rPr lang="en-US" altLang="zh-TW" sz="1200" dirty="0"/>
              <a:t>cup</a:t>
            </a:r>
            <a:r>
              <a:rPr lang="zh-TW" altLang="en-US" sz="1200" dirty="0"/>
              <a:t> </a:t>
            </a:r>
            <a:r>
              <a:rPr lang="en-US" altLang="zh-TW" sz="1200" dirty="0"/>
              <a:t>leasing</a:t>
            </a: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err="1">
                <a:solidFill>
                  <a:schemeClr val="dk1"/>
                </a:solidFill>
                <a:latin typeface="Calibri"/>
                <a:ea typeface="Calibri"/>
                <a:cs typeface="Calibri"/>
                <a:sym typeface="Calibri"/>
              </a:rPr>
              <a:t>全台灣每年製造</a:t>
            </a:r>
            <a:r>
              <a:rPr lang="en-US" altLang="zh-TW" sz="1200" b="0" i="0" dirty="0">
                <a:solidFill>
                  <a:schemeClr val="dk1"/>
                </a:solidFill>
                <a:latin typeface="Calibri"/>
                <a:ea typeface="Calibri"/>
                <a:cs typeface="Calibri"/>
                <a:sym typeface="Calibri"/>
              </a:rPr>
              <a:t>(</a:t>
            </a:r>
            <a:r>
              <a:rPr lang="en-US" altLang="zh-TW" sz="1200" b="0" i="0" dirty="0" err="1">
                <a:solidFill>
                  <a:schemeClr val="dk1"/>
                </a:solidFill>
                <a:latin typeface="Calibri"/>
                <a:ea typeface="Calibri"/>
                <a:cs typeface="Calibri"/>
                <a:sym typeface="Calibri"/>
              </a:rPr>
              <a:t>zhizao:manufacture</a:t>
            </a:r>
            <a:r>
              <a:rPr lang="en-US" altLang="zh-TW" sz="1200" b="0" i="0" dirty="0">
                <a:solidFill>
                  <a:schemeClr val="dk1"/>
                </a:solidFill>
                <a:latin typeface="Calibri"/>
                <a:ea typeface="Calibri"/>
                <a:cs typeface="Calibri"/>
                <a:sym typeface="Calibri"/>
              </a:rPr>
              <a:t>)</a:t>
            </a:r>
            <a:r>
              <a:rPr lang="en-US" sz="1200" b="0" i="0" dirty="0">
                <a:solidFill>
                  <a:schemeClr val="dk1"/>
                </a:solidFill>
                <a:latin typeface="Calibri"/>
                <a:ea typeface="Calibri"/>
                <a:cs typeface="Calibri"/>
                <a:sym typeface="Calibri"/>
              </a:rPr>
              <a:t>出15億的一次性</a:t>
            </a:r>
            <a:r>
              <a:rPr lang="en-US" altLang="zh-TW" sz="1200" b="0" i="0" dirty="0">
                <a:solidFill>
                  <a:schemeClr val="dk1"/>
                </a:solidFill>
                <a:latin typeface="Calibri"/>
                <a:ea typeface="Calibri"/>
                <a:cs typeface="Calibri"/>
                <a:sym typeface="Calibri"/>
              </a:rPr>
              <a:t>(</a:t>
            </a:r>
            <a:r>
              <a:rPr lang="en-US" altLang="zh-TW" sz="1200" b="0" i="0" dirty="0" err="1">
                <a:solidFill>
                  <a:schemeClr val="dk1"/>
                </a:solidFill>
                <a:latin typeface="Calibri"/>
                <a:ea typeface="Calibri"/>
                <a:cs typeface="Calibri"/>
                <a:sym typeface="Calibri"/>
              </a:rPr>
              <a:t>yicixing:disposable</a:t>
            </a:r>
            <a:r>
              <a:rPr lang="en-US" altLang="zh-TW" sz="1200" b="0" i="0" dirty="0">
                <a:solidFill>
                  <a:schemeClr val="dk1"/>
                </a:solidFill>
                <a:latin typeface="Calibri"/>
                <a:ea typeface="Calibri"/>
                <a:cs typeface="Calibri"/>
                <a:sym typeface="Calibri"/>
              </a:rPr>
              <a:t>)</a:t>
            </a:r>
            <a:r>
              <a:rPr lang="en-US" sz="1200" b="0" i="0" dirty="0" err="1">
                <a:solidFill>
                  <a:schemeClr val="dk1"/>
                </a:solidFill>
                <a:latin typeface="Calibri"/>
                <a:ea typeface="Calibri"/>
                <a:cs typeface="Calibri"/>
                <a:sym typeface="Calibri"/>
              </a:rPr>
              <a:t>飲料杯</a:t>
            </a:r>
            <a:endParaRPr dirty="0"/>
          </a:p>
        </p:txBody>
      </p:sp>
      <p:sp>
        <p:nvSpPr>
          <p:cNvPr id="1538" name="Google Shape;1538;g5c11756375_2_6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5c11756375_2_7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8" name="Google Shape;1958;g5c11756375_2_7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165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5c11756375_2_6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4" name="Google Shape;1664;g5c11756375_2_6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tLang="en-US" sz="1200" dirty="0"/>
              <a:t>使用動物糞便</a:t>
            </a:r>
            <a:r>
              <a:rPr lang="en-US" altLang="zh-TW" sz="1200" dirty="0"/>
              <a:t>(</a:t>
            </a:r>
            <a:r>
              <a:rPr lang="en-US" altLang="zh-TW" sz="1200" dirty="0" err="1"/>
              <a:t>fenbian</a:t>
            </a:r>
            <a:r>
              <a:rPr lang="en-US" altLang="zh-TW" sz="1200" dirty="0"/>
              <a:t>:</a:t>
            </a:r>
            <a:r>
              <a:rPr lang="zh-TW" altLang="en-US" sz="1200" dirty="0"/>
              <a:t> </a:t>
            </a:r>
            <a:r>
              <a:rPr lang="en-US" altLang="zh-TW" sz="1200" dirty="0"/>
              <a:t>stool)</a:t>
            </a:r>
            <a:r>
              <a:rPr lang="zh-CN" altLang="en-US" sz="1200" dirty="0"/>
              <a:t>生產沼氣</a:t>
            </a:r>
            <a:r>
              <a:rPr lang="en-US" altLang="zh-TW" sz="1200" dirty="0"/>
              <a:t>(</a:t>
            </a:r>
            <a:r>
              <a:rPr lang="en-US" altLang="zh-TW" sz="1200" dirty="0" err="1"/>
              <a:t>zhaoqi</a:t>
            </a:r>
            <a:r>
              <a:rPr lang="en-US" altLang="zh-TW" sz="1200" dirty="0"/>
              <a:t>:</a:t>
            </a:r>
            <a:r>
              <a:rPr lang="zh-TW" altLang="en-US" sz="1200" dirty="0"/>
              <a:t> </a:t>
            </a:r>
            <a:r>
              <a:rPr lang="en-US" altLang="zh-TW" sz="1200" dirty="0"/>
              <a:t>biogas)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altLang="en-US" sz="1200" b="1" dirty="0">
                <a:solidFill>
                  <a:schemeClr val="dk1"/>
                </a:solidFill>
                <a:latin typeface="Microsoft JhengHei"/>
                <a:ea typeface="Microsoft JhengHei"/>
                <a:cs typeface="Microsoft JhengHei"/>
                <a:sym typeface="Microsoft JhengHei"/>
              </a:rPr>
              <a:t>厭氧</a:t>
            </a:r>
            <a:r>
              <a:rPr lang="zh-TW" altLang="en-US" sz="1200" b="1" dirty="0">
                <a:solidFill>
                  <a:schemeClr val="dk1"/>
                </a:solidFill>
                <a:latin typeface="Microsoft JhengHei"/>
                <a:ea typeface="Microsoft JhengHei"/>
                <a:cs typeface="Microsoft JhengHei"/>
                <a:sym typeface="Microsoft JhengHei"/>
              </a:rPr>
              <a:t> </a:t>
            </a:r>
            <a:r>
              <a:rPr lang="en-US" altLang="zh-TW" sz="1200" b="1" dirty="0">
                <a:solidFill>
                  <a:schemeClr val="dk1"/>
                </a:solidFill>
                <a:latin typeface="Microsoft JhengHei"/>
                <a:ea typeface="Microsoft JhengHei"/>
                <a:cs typeface="Microsoft JhengHei"/>
                <a:sym typeface="Microsoft JhengHei"/>
              </a:rPr>
              <a:t>(</a:t>
            </a:r>
            <a:r>
              <a:rPr lang="en-US" altLang="zh-TW" sz="1200" b="1" dirty="0" err="1">
                <a:solidFill>
                  <a:schemeClr val="dk1"/>
                </a:solidFill>
                <a:latin typeface="Microsoft JhengHei"/>
                <a:ea typeface="Microsoft JhengHei"/>
                <a:cs typeface="Microsoft JhengHei"/>
                <a:sym typeface="Microsoft JhengHei"/>
              </a:rPr>
              <a:t>yanyang</a:t>
            </a:r>
            <a:r>
              <a:rPr lang="en-US" altLang="zh-TW" sz="1200" b="1" dirty="0">
                <a:solidFill>
                  <a:schemeClr val="dk1"/>
                </a:solidFill>
                <a:latin typeface="Microsoft JhengHei"/>
                <a:ea typeface="Microsoft JhengHei"/>
                <a:cs typeface="Microsoft JhengHei"/>
                <a:sym typeface="Microsoft JhengHei"/>
              </a:rPr>
              <a:t>:</a:t>
            </a:r>
            <a:r>
              <a:rPr lang="zh-TW" altLang="en-US" sz="1200" b="1" dirty="0">
                <a:solidFill>
                  <a:schemeClr val="dk1"/>
                </a:solidFill>
                <a:latin typeface="Microsoft JhengHei"/>
                <a:ea typeface="Microsoft JhengHei"/>
                <a:cs typeface="Microsoft JhengHei"/>
                <a:sym typeface="Microsoft JhengHei"/>
              </a:rPr>
              <a:t> </a:t>
            </a:r>
            <a:r>
              <a:rPr lang="en-US" altLang="zh-TW" sz="1200" b="1" dirty="0">
                <a:solidFill>
                  <a:schemeClr val="dk1"/>
                </a:solidFill>
                <a:latin typeface="Microsoft JhengHei"/>
                <a:ea typeface="Microsoft JhengHei"/>
                <a:cs typeface="Microsoft JhengHei"/>
                <a:sym typeface="Microsoft JhengHei"/>
              </a:rPr>
              <a:t>anaerobic)</a:t>
            </a:r>
            <a:r>
              <a:rPr lang="zh-TW" altLang="en-US" sz="1200" b="1" dirty="0">
                <a:solidFill>
                  <a:schemeClr val="dk1"/>
                </a:solidFill>
                <a:latin typeface="Microsoft JhengHei"/>
                <a:ea typeface="Microsoft JhengHei"/>
                <a:cs typeface="Microsoft JhengHei"/>
                <a:sym typeface="Microsoft JhengHei"/>
              </a:rPr>
              <a:t> </a:t>
            </a:r>
            <a:r>
              <a:rPr lang="zh-CN" altLang="en-US" sz="1200" b="1" dirty="0">
                <a:solidFill>
                  <a:schemeClr val="dk1"/>
                </a:solidFill>
                <a:latin typeface="Microsoft JhengHei"/>
                <a:ea typeface="Microsoft JhengHei"/>
                <a:cs typeface="Microsoft JhengHei"/>
                <a:sym typeface="Microsoft JhengHei"/>
              </a:rPr>
              <a:t>消化</a:t>
            </a:r>
            <a:r>
              <a:rPr lang="en-US" altLang="zh-TW" sz="1200" b="1" dirty="0">
                <a:solidFill>
                  <a:schemeClr val="dk1"/>
                </a:solidFill>
                <a:latin typeface="Microsoft JhengHei"/>
                <a:ea typeface="Microsoft JhengHei"/>
                <a:cs typeface="Microsoft JhengHei"/>
                <a:sym typeface="Microsoft JhengHei"/>
              </a:rPr>
              <a:t>(</a:t>
            </a:r>
            <a:r>
              <a:rPr lang="en-US" altLang="zh-TW" sz="1200" b="1" dirty="0" err="1">
                <a:solidFill>
                  <a:schemeClr val="dk1"/>
                </a:solidFill>
                <a:latin typeface="Microsoft JhengHei"/>
                <a:ea typeface="Microsoft JhengHei"/>
                <a:cs typeface="Microsoft JhengHei"/>
                <a:sym typeface="Microsoft JhengHei"/>
              </a:rPr>
              <a:t>xiaohua:digestion</a:t>
            </a:r>
            <a:r>
              <a:rPr lang="en-US" altLang="zh-TW" sz="1200" b="1" dirty="0">
                <a:solidFill>
                  <a:schemeClr val="dk1"/>
                </a:solidFill>
                <a:latin typeface="Microsoft JhengHei"/>
                <a:ea typeface="Microsoft JhengHei"/>
                <a:cs typeface="Microsoft JhengHei"/>
                <a:sym typeface="Microsoft JhengHe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altLang="en-US" sz="1200" b="1" dirty="0">
                <a:solidFill>
                  <a:schemeClr val="dk1"/>
                </a:solidFill>
                <a:latin typeface="Microsoft JhengHei"/>
                <a:ea typeface="Microsoft JhengHei"/>
                <a:cs typeface="Microsoft JhengHei"/>
                <a:sym typeface="Microsoft JhengHei"/>
              </a:rPr>
              <a:t>肥料</a:t>
            </a:r>
            <a:r>
              <a:rPr lang="zh-TW" altLang="en-US" sz="1200" b="1" dirty="0">
                <a:solidFill>
                  <a:schemeClr val="dk1"/>
                </a:solidFill>
                <a:latin typeface="Microsoft JhengHei"/>
                <a:ea typeface="Microsoft JhengHei"/>
                <a:cs typeface="Microsoft JhengHei"/>
                <a:sym typeface="Microsoft JhengHei"/>
              </a:rPr>
              <a:t>（</a:t>
            </a:r>
            <a:r>
              <a:rPr lang="en-US" altLang="zh-TW" sz="1200" b="1" dirty="0" err="1">
                <a:solidFill>
                  <a:schemeClr val="dk1"/>
                </a:solidFill>
                <a:latin typeface="Microsoft JhengHei"/>
                <a:ea typeface="Microsoft JhengHei"/>
                <a:cs typeface="Microsoft JhengHei"/>
                <a:sym typeface="Microsoft JhengHei"/>
              </a:rPr>
              <a:t>feiliao</a:t>
            </a:r>
            <a:r>
              <a:rPr lang="en-US" altLang="zh-TW" sz="1200" b="1" dirty="0">
                <a:solidFill>
                  <a:schemeClr val="dk1"/>
                </a:solidFill>
                <a:latin typeface="Microsoft JhengHei"/>
                <a:ea typeface="Microsoft JhengHei"/>
                <a:cs typeface="Microsoft JhengHei"/>
                <a:sym typeface="Microsoft JhengHei"/>
              </a:rPr>
              <a:t>:</a:t>
            </a:r>
            <a:r>
              <a:rPr lang="zh-TW" altLang="en-US" sz="1200" b="1" dirty="0">
                <a:solidFill>
                  <a:schemeClr val="dk1"/>
                </a:solidFill>
                <a:latin typeface="Microsoft JhengHei"/>
                <a:ea typeface="Microsoft JhengHei"/>
                <a:cs typeface="Microsoft JhengHei"/>
                <a:sym typeface="Microsoft JhengHei"/>
              </a:rPr>
              <a:t> </a:t>
            </a:r>
            <a:r>
              <a:rPr lang="en-US" altLang="zh-TW" sz="1200" b="1" dirty="0">
                <a:solidFill>
                  <a:schemeClr val="dk1"/>
                </a:solidFill>
                <a:latin typeface="Microsoft JhengHei"/>
                <a:ea typeface="Microsoft JhengHei"/>
                <a:cs typeface="Microsoft JhengHei"/>
                <a:sym typeface="Microsoft JhengHei"/>
              </a:rPr>
              <a:t>fertilizer)</a:t>
            </a:r>
            <a:endParaRPr lang="zh-CN" altLang="en-US" sz="1200" b="1" dirty="0">
              <a:solidFill>
                <a:schemeClr val="dk1"/>
              </a:solidFill>
              <a:latin typeface="Microsoft JhengHei"/>
              <a:ea typeface="Microsoft JhengHei"/>
              <a:cs typeface="Microsoft JhengHei"/>
              <a:sym typeface="Microsoft JhengHei"/>
            </a:endParaRPr>
          </a:p>
          <a:p>
            <a:pPr marL="0" lvl="0" indent="0" algn="l" rtl="0">
              <a:spcBef>
                <a:spcPts val="0"/>
              </a:spcBef>
              <a:spcAft>
                <a:spcPts val="0"/>
              </a:spcAft>
              <a:buNone/>
            </a:pPr>
            <a:endParaRPr lang="en-US" dirty="0">
              <a:solidFill>
                <a:srgbClr val="000000"/>
              </a:solidFill>
            </a:endParaRPr>
          </a:p>
          <a:p>
            <a:pPr marL="285750" lvl="0" indent="-285750">
              <a:buClr>
                <a:schemeClr val="dk1"/>
              </a:buClr>
              <a:buSzPts val="2000"/>
              <a:buFont typeface="Arial"/>
              <a:buChar char="•"/>
            </a:pPr>
            <a:r>
              <a:rPr lang="zh-CN" altLang="en-US" sz="1200" b="1" dirty="0">
                <a:solidFill>
                  <a:schemeClr val="dk1"/>
                </a:solidFill>
                <a:latin typeface="Microsoft JhengHei"/>
                <a:ea typeface="Microsoft JhengHei"/>
                <a:cs typeface="Microsoft JhengHei"/>
                <a:sym typeface="Microsoft JhengHei"/>
              </a:rPr>
              <a:t>經濟效益：</a:t>
            </a:r>
            <a:r>
              <a:rPr lang="zh-CN" altLang="en-US" sz="1200" dirty="0">
                <a:solidFill>
                  <a:schemeClr val="dk1"/>
                </a:solidFill>
                <a:latin typeface="Microsoft JhengHei"/>
                <a:ea typeface="Microsoft JhengHei"/>
                <a:cs typeface="Microsoft JhengHei"/>
                <a:sym typeface="Microsoft JhengHei"/>
              </a:rPr>
              <a:t>自用省電費</a:t>
            </a:r>
            <a:r>
              <a:rPr lang="en-US" altLang="zh-CN" sz="1200" dirty="0">
                <a:solidFill>
                  <a:schemeClr val="dk1"/>
                </a:solidFill>
                <a:latin typeface="Microsoft JhengHei"/>
                <a:ea typeface="Microsoft JhengHei"/>
                <a:cs typeface="Microsoft JhengHei"/>
                <a:sym typeface="Microsoft JhengHei"/>
              </a:rPr>
              <a:t>200</a:t>
            </a:r>
            <a:r>
              <a:rPr lang="zh-CN" altLang="en-US" sz="1200" dirty="0">
                <a:solidFill>
                  <a:schemeClr val="dk1"/>
                </a:solidFill>
                <a:latin typeface="Microsoft JhengHei"/>
                <a:ea typeface="Microsoft JhengHei"/>
                <a:cs typeface="Microsoft JhengHei"/>
                <a:sym typeface="Microsoft JhengHei"/>
              </a:rPr>
              <a:t>萬</a:t>
            </a:r>
            <a:r>
              <a:rPr lang="en-US" altLang="zh-CN" sz="1200" dirty="0">
                <a:solidFill>
                  <a:schemeClr val="dk1"/>
                </a:solidFill>
                <a:latin typeface="Microsoft JhengHei"/>
                <a:ea typeface="Microsoft JhengHei"/>
                <a:cs typeface="Microsoft JhengHei"/>
                <a:sym typeface="Microsoft JhengHei"/>
              </a:rPr>
              <a:t>/</a:t>
            </a:r>
            <a:r>
              <a:rPr lang="zh-CN" altLang="en-US" sz="1200" dirty="0">
                <a:solidFill>
                  <a:schemeClr val="dk1"/>
                </a:solidFill>
                <a:latin typeface="Microsoft JhengHei"/>
                <a:ea typeface="Microsoft JhengHei"/>
                <a:cs typeface="Microsoft JhengHei"/>
                <a:sym typeface="Microsoft JhengHei"/>
              </a:rPr>
              <a:t>月 </a:t>
            </a:r>
            <a:r>
              <a:rPr lang="en-US" altLang="zh-CN" sz="1200" dirty="0">
                <a:solidFill>
                  <a:schemeClr val="dk1"/>
                </a:solidFill>
                <a:latin typeface="Microsoft JhengHei"/>
                <a:ea typeface="Microsoft JhengHei"/>
                <a:cs typeface="Microsoft JhengHei"/>
                <a:sym typeface="Microsoft JhengHei"/>
              </a:rPr>
              <a:t>+</a:t>
            </a:r>
            <a:r>
              <a:rPr lang="zh-CN" altLang="en-US" sz="1200" dirty="0">
                <a:solidFill>
                  <a:schemeClr val="dk1"/>
                </a:solidFill>
                <a:latin typeface="Microsoft JhengHei"/>
                <a:ea typeface="Microsoft JhengHei"/>
                <a:cs typeface="Microsoft JhengHei"/>
                <a:sym typeface="Microsoft JhengHei"/>
              </a:rPr>
              <a:t> 免費的肥料</a:t>
            </a:r>
          </a:p>
          <a:p>
            <a:pPr marL="285750" lvl="0" indent="-285750">
              <a:buClr>
                <a:schemeClr val="dk1"/>
              </a:buClr>
              <a:buSzPts val="2000"/>
              <a:buFont typeface="Arial"/>
              <a:buChar char="•"/>
            </a:pPr>
            <a:r>
              <a:rPr lang="zh-CN" altLang="en-US" sz="1200" b="1" dirty="0">
                <a:solidFill>
                  <a:schemeClr val="dk1"/>
                </a:solidFill>
                <a:latin typeface="Microsoft JhengHei"/>
                <a:ea typeface="Microsoft JhengHei"/>
                <a:cs typeface="Microsoft JhengHei"/>
                <a:sym typeface="Microsoft JhengHei"/>
              </a:rPr>
              <a:t>潛力效益：</a:t>
            </a:r>
            <a:r>
              <a:rPr lang="zh-CN" altLang="en-US" sz="1200" dirty="0">
                <a:solidFill>
                  <a:schemeClr val="dk1"/>
                </a:solidFill>
                <a:latin typeface="Microsoft JhengHei"/>
                <a:ea typeface="Microsoft JhengHei"/>
                <a:cs typeface="Microsoft JhengHei"/>
                <a:sym typeface="Microsoft JhengHei"/>
              </a:rPr>
              <a:t>節省水污費</a:t>
            </a:r>
            <a:r>
              <a:rPr lang="en-US" altLang="zh-CN" sz="1200" dirty="0">
                <a:solidFill>
                  <a:schemeClr val="dk1"/>
                </a:solidFill>
                <a:latin typeface="Microsoft JhengHei"/>
                <a:ea typeface="Microsoft JhengHei"/>
                <a:cs typeface="Microsoft JhengHei"/>
                <a:sym typeface="Microsoft JhengHei"/>
              </a:rPr>
              <a:t>+</a:t>
            </a:r>
            <a:r>
              <a:rPr lang="zh-CN" altLang="en-US" sz="1200" dirty="0">
                <a:solidFill>
                  <a:schemeClr val="dk1"/>
                </a:solidFill>
                <a:latin typeface="Microsoft JhengHei"/>
                <a:ea typeface="Microsoft JhengHei"/>
                <a:cs typeface="Microsoft JhengHei"/>
                <a:sym typeface="Microsoft JhengHei"/>
              </a:rPr>
              <a:t>肥料販售</a:t>
            </a:r>
            <a:r>
              <a:rPr lang="en-US" altLang="zh-CN" sz="1200" dirty="0">
                <a:solidFill>
                  <a:schemeClr val="dk1"/>
                </a:solidFill>
                <a:latin typeface="Microsoft JhengHei"/>
                <a:ea typeface="Microsoft JhengHei"/>
                <a:cs typeface="Microsoft JhengHei"/>
                <a:sym typeface="Microsoft JhengHei"/>
              </a:rPr>
              <a:t>+</a:t>
            </a:r>
            <a:r>
              <a:rPr lang="zh-CN" altLang="en-US" sz="1200" dirty="0">
                <a:solidFill>
                  <a:schemeClr val="dk1"/>
                </a:solidFill>
                <a:latin typeface="Microsoft JhengHei"/>
                <a:ea typeface="Microsoft JhengHei"/>
                <a:cs typeface="Microsoft JhengHei"/>
                <a:sym typeface="Microsoft JhengHei"/>
              </a:rPr>
              <a:t>廢熱再用</a:t>
            </a:r>
            <a:r>
              <a:rPr lang="en-US" altLang="zh-CN" sz="1200" dirty="0">
                <a:solidFill>
                  <a:schemeClr val="dk1"/>
                </a:solidFill>
                <a:latin typeface="Microsoft JhengHei"/>
                <a:ea typeface="Microsoft JhengHei"/>
                <a:cs typeface="Microsoft JhengHei"/>
                <a:sym typeface="Microsoft JhengHei"/>
              </a:rPr>
              <a:t>+</a:t>
            </a:r>
            <a:r>
              <a:rPr lang="zh-CN" altLang="en-US" sz="1200" dirty="0">
                <a:solidFill>
                  <a:schemeClr val="dk1"/>
                </a:solidFill>
                <a:latin typeface="Microsoft JhengHei"/>
                <a:ea typeface="Microsoft JhengHei"/>
                <a:cs typeface="Microsoft JhengHei"/>
                <a:sym typeface="Microsoft JhengHei"/>
              </a:rPr>
              <a:t>碳抵免</a:t>
            </a:r>
          </a:p>
          <a:p>
            <a:pPr marL="285750" lvl="0" indent="-285750">
              <a:buClr>
                <a:schemeClr val="dk1"/>
              </a:buClr>
              <a:buSzPts val="2000"/>
              <a:buFont typeface="Arial"/>
              <a:buChar char="•"/>
            </a:pPr>
            <a:r>
              <a:rPr lang="zh-CN" altLang="en-US" sz="1200" b="1" dirty="0">
                <a:solidFill>
                  <a:schemeClr val="dk1"/>
                </a:solidFill>
                <a:latin typeface="Microsoft JhengHei"/>
                <a:ea typeface="Microsoft JhengHei"/>
                <a:cs typeface="Microsoft JhengHei"/>
                <a:sym typeface="Microsoft JhengHei"/>
              </a:rPr>
              <a:t>環境效益：</a:t>
            </a:r>
            <a:r>
              <a:rPr lang="en-US" altLang="zh-CN" sz="1200" dirty="0">
                <a:solidFill>
                  <a:schemeClr val="dk1"/>
                </a:solidFill>
                <a:latin typeface="Microsoft JhengHei"/>
                <a:ea typeface="Microsoft JhengHei"/>
                <a:cs typeface="Microsoft JhengHei"/>
                <a:sym typeface="Microsoft JhengHei"/>
              </a:rPr>
              <a:t>2015</a:t>
            </a:r>
            <a:r>
              <a:rPr lang="zh-CN" altLang="en-US" sz="1200" dirty="0">
                <a:solidFill>
                  <a:schemeClr val="dk1"/>
                </a:solidFill>
                <a:latin typeface="Microsoft JhengHei"/>
                <a:ea typeface="Microsoft JhengHei"/>
                <a:cs typeface="Microsoft JhengHei"/>
                <a:sym typeface="Microsoft JhengHei"/>
              </a:rPr>
              <a:t>年減少</a:t>
            </a:r>
            <a:r>
              <a:rPr lang="en-US" altLang="zh-CN" sz="1200" dirty="0">
                <a:solidFill>
                  <a:schemeClr val="dk1"/>
                </a:solidFill>
                <a:latin typeface="Microsoft JhengHei"/>
                <a:ea typeface="Microsoft JhengHei"/>
                <a:cs typeface="Microsoft JhengHei"/>
                <a:sym typeface="Microsoft JhengHei"/>
              </a:rPr>
              <a:t>93%</a:t>
            </a:r>
            <a:r>
              <a:rPr lang="zh-CN" altLang="en-US" sz="1200" dirty="0">
                <a:solidFill>
                  <a:schemeClr val="dk1"/>
                </a:solidFill>
                <a:latin typeface="Microsoft JhengHei"/>
                <a:ea typeface="Microsoft JhengHei"/>
                <a:cs typeface="Microsoft JhengHei"/>
                <a:sym typeface="Microsoft JhengHei"/>
              </a:rPr>
              <a:t>溫室氣體排放量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5c11756375_2_1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FFFFFF"/>
                </a:solidFill>
                <a:latin typeface="Calibri"/>
                <a:ea typeface="Calibri"/>
                <a:cs typeface="Calibri"/>
                <a:sym typeface="Calibri"/>
              </a:rPr>
              <a:t>“This universe is finite, </a:t>
            </a:r>
          </a:p>
          <a:p>
            <a:pPr marL="0" marR="0" lvl="0" indent="0" algn="l" rtl="0">
              <a:spcBef>
                <a:spcPts val="0"/>
              </a:spcBef>
              <a:spcAft>
                <a:spcPts val="0"/>
              </a:spcAft>
              <a:buNone/>
            </a:pPr>
            <a:r>
              <a:rPr lang="en-US" sz="1200" b="1" dirty="0">
                <a:solidFill>
                  <a:srgbClr val="FFFFFF"/>
                </a:solidFill>
                <a:latin typeface="Calibri"/>
                <a:ea typeface="Calibri"/>
                <a:cs typeface="Calibri"/>
                <a:sym typeface="Calibri"/>
              </a:rPr>
              <a:t>its resources, finite. </a:t>
            </a:r>
          </a:p>
          <a:p>
            <a:pPr marL="0" marR="0" lvl="0" indent="0" algn="l" rtl="0">
              <a:spcBef>
                <a:spcPts val="0"/>
              </a:spcBef>
              <a:spcAft>
                <a:spcPts val="0"/>
              </a:spcAft>
              <a:buNone/>
            </a:pPr>
            <a:r>
              <a:rPr lang="en-US" sz="1200" b="1" dirty="0">
                <a:solidFill>
                  <a:srgbClr val="FFFFFF"/>
                </a:solidFill>
                <a:latin typeface="Calibri"/>
                <a:ea typeface="Calibri"/>
                <a:cs typeface="Calibri"/>
                <a:sym typeface="Calibri"/>
              </a:rPr>
              <a:t>If life is left unchecked, </a:t>
            </a:r>
          </a:p>
          <a:p>
            <a:pPr marL="0" marR="0" lvl="0" indent="0" algn="l" rtl="0">
              <a:spcBef>
                <a:spcPts val="0"/>
              </a:spcBef>
              <a:spcAft>
                <a:spcPts val="0"/>
              </a:spcAft>
              <a:buNone/>
            </a:pPr>
            <a:r>
              <a:rPr lang="en-US" sz="1200" b="1" dirty="0">
                <a:solidFill>
                  <a:srgbClr val="FFFFFF"/>
                </a:solidFill>
                <a:latin typeface="Calibri"/>
                <a:ea typeface="Calibri"/>
                <a:cs typeface="Calibri"/>
                <a:sym typeface="Calibri"/>
              </a:rPr>
              <a:t>life will cease to exist. </a:t>
            </a:r>
          </a:p>
          <a:p>
            <a:pPr marL="0" marR="0" lvl="0" indent="0" algn="l" rtl="0">
              <a:spcBef>
                <a:spcPts val="0"/>
              </a:spcBef>
              <a:spcAft>
                <a:spcPts val="0"/>
              </a:spcAft>
              <a:buNone/>
            </a:pPr>
            <a:r>
              <a:rPr lang="en-US" sz="1200" b="1" dirty="0">
                <a:solidFill>
                  <a:srgbClr val="FFFFFF"/>
                </a:solidFill>
                <a:latin typeface="Calibri"/>
                <a:ea typeface="Calibri"/>
                <a:cs typeface="Calibri"/>
                <a:sym typeface="Calibri"/>
              </a:rPr>
              <a:t>It needs correcting”</a:t>
            </a:r>
            <a:endParaRPr lang="en-US" sz="1200" dirty="0">
              <a:solidFill>
                <a:srgbClr val="FFFFFF"/>
              </a:solidFill>
              <a:latin typeface="Calibri"/>
              <a:ea typeface="Calibri"/>
              <a:cs typeface="Calibri"/>
              <a:sym typeface="Calibri"/>
            </a:endParaRPr>
          </a:p>
          <a:p>
            <a:pPr marL="0" lvl="0" indent="0" algn="l" rtl="0">
              <a:spcBef>
                <a:spcPts val="0"/>
              </a:spcBef>
              <a:spcAft>
                <a:spcPts val="0"/>
              </a:spcAft>
              <a:buNone/>
            </a:pPr>
            <a:endParaRPr dirty="0"/>
          </a:p>
        </p:txBody>
      </p:sp>
      <p:sp>
        <p:nvSpPr>
          <p:cNvPr id="919" name="Google Shape;919;g5c11756375_2_1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5c11756375_2_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g5c11756375_2_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5c11756375_2_2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5c11756375_2_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5c11756375_2_2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5c11756375_2_2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5c11756375_2_2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g5c11756375_2_2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1200" b="0" i="0" u="none" strike="noStrike" cap="none" dirty="0">
                <a:solidFill>
                  <a:schemeClr val="dk1"/>
                </a:solidFill>
                <a:effectLst/>
                <a:latin typeface="Calibri"/>
                <a:ea typeface="Calibri"/>
                <a:cs typeface="Calibri"/>
                <a:sym typeface="Calibri"/>
              </a:rPr>
              <a:t>不可更新</a:t>
            </a:r>
            <a:r>
              <a:rPr lang="en-US" sz="1200" b="0" i="0" u="none" strike="noStrike" cap="none" dirty="0">
                <a:solidFill>
                  <a:schemeClr val="dk1"/>
                </a:solidFill>
                <a:effectLst/>
                <a:latin typeface="Calibri"/>
                <a:ea typeface="Calibri"/>
                <a:cs typeface="Calibri"/>
                <a:sym typeface="Calibri"/>
              </a:rPr>
              <a:t> (buke </a:t>
            </a:r>
            <a:r>
              <a:rPr lang="en-US" sz="1200" b="0" i="0" u="none" strike="noStrike" cap="none" dirty="0" err="1">
                <a:solidFill>
                  <a:schemeClr val="dk1"/>
                </a:solidFill>
                <a:effectLst/>
                <a:latin typeface="Calibri"/>
                <a:ea typeface="Calibri"/>
                <a:cs typeface="Calibri"/>
                <a:sym typeface="Calibri"/>
              </a:rPr>
              <a:t>gengxin</a:t>
            </a:r>
            <a:r>
              <a:rPr lang="zh-TW" altLang="en-US" sz="1200" b="0"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unsustainable) </a:t>
            </a:r>
            <a:r>
              <a:rPr lang="zh-TW" altLang="en-US" sz="1200" b="0" i="0" u="none" strike="noStrike" cap="none" dirty="0">
                <a:solidFill>
                  <a:schemeClr val="dk1"/>
                </a:solidFill>
                <a:effectLst/>
                <a:latin typeface="Calibri"/>
                <a:ea typeface="Calibri"/>
                <a:cs typeface="Calibri"/>
                <a:sym typeface="Calibri"/>
              </a:rPr>
              <a:t>現狀 （</a:t>
            </a:r>
            <a:r>
              <a:rPr lang="en-US" sz="1200" b="0" i="0" u="none" strike="noStrike" cap="none" dirty="0" err="1">
                <a:solidFill>
                  <a:schemeClr val="dk1"/>
                </a:solidFill>
                <a:effectLst/>
                <a:latin typeface="Calibri"/>
                <a:ea typeface="Calibri"/>
                <a:cs typeface="Calibri"/>
                <a:sym typeface="Calibri"/>
              </a:rPr>
              <a:t>xianzhuang</a:t>
            </a:r>
            <a:r>
              <a:rPr lang="en-US" sz="1200" b="0" i="0" u="none" strike="noStrike" cap="none" dirty="0">
                <a:solidFill>
                  <a:schemeClr val="dk1"/>
                </a:solidFill>
                <a:effectLst/>
                <a:latin typeface="Calibri"/>
                <a:ea typeface="Calibri"/>
                <a:cs typeface="Calibri"/>
                <a:sym typeface="Calibri"/>
              </a:rPr>
              <a:t>: linear) </a:t>
            </a:r>
            <a:r>
              <a:rPr lang="zh-TW" altLang="en-US" sz="1200" b="0" i="0" u="none" strike="noStrike" cap="none" dirty="0">
                <a:solidFill>
                  <a:schemeClr val="dk1"/>
                </a:solidFill>
                <a:effectLst/>
                <a:latin typeface="Calibri"/>
                <a:ea typeface="Calibri"/>
                <a:cs typeface="Calibri"/>
                <a:sym typeface="Calibri"/>
              </a:rPr>
              <a:t>經濟</a:t>
            </a:r>
            <a:r>
              <a:rPr lang="en-US" dirty="0">
                <a:effectLst/>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5c2462eec3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2" name="Google Shape;1112;g5c2462eec3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5c2462eec3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u="sng" dirty="0">
                <a:solidFill>
                  <a:schemeClr val="bg1"/>
                </a:solidFill>
                <a:hlinkClick r:id="rId3">
                  <a:extLst>
                    <a:ext uri="{A12FA001-AC4F-418D-AE19-62706E023703}">
                      <ahyp:hlinkClr xmlns:ahyp="http://schemas.microsoft.com/office/drawing/2018/hyperlinkcolor" val="tx"/>
                    </a:ext>
                  </a:extLst>
                </a:hlinkClick>
              </a:rPr>
              <a:t>Source:</a:t>
            </a:r>
            <a:r>
              <a:rPr lang="zh-TW" altLang="en-US" u="sng" dirty="0">
                <a:solidFill>
                  <a:schemeClr val="bg1"/>
                </a:solidFill>
                <a:hlinkClick r:id="rId3">
                  <a:extLst>
                    <a:ext uri="{A12FA001-AC4F-418D-AE19-62706E023703}">
                      <ahyp:hlinkClr xmlns:ahyp="http://schemas.microsoft.com/office/drawing/2018/hyperlinkcolor" val="tx"/>
                    </a:ext>
                  </a:extLst>
                </a:hlinkClick>
              </a:rPr>
              <a:t> </a:t>
            </a:r>
            <a:r>
              <a:rPr lang="en-US" u="sng" dirty="0">
                <a:solidFill>
                  <a:schemeClr val="bg1"/>
                </a:solidFill>
                <a:hlinkClick r:id="rId3">
                  <a:extLst>
                    <a:ext uri="{A12FA001-AC4F-418D-AE19-62706E023703}">
                      <ahyp:hlinkClr xmlns:ahyp="http://schemas.microsoft.com/office/drawing/2018/hyperlinkcolor" val="tx"/>
                    </a:ext>
                  </a:extLst>
                </a:hlinkClick>
              </a:rPr>
              <a:t>https://www.circular-taiwan.org/ceintro</a:t>
            </a:r>
            <a:r>
              <a:rPr lang="en-US" u="sng" dirty="0">
                <a:solidFill>
                  <a:schemeClr val="bg1"/>
                </a:solidFill>
              </a:rPr>
              <a:t> </a:t>
            </a:r>
          </a:p>
          <a:p>
            <a:pPr marL="0" lvl="0" indent="0" algn="l" rtl="0">
              <a:spcBef>
                <a:spcPts val="0"/>
              </a:spcBef>
              <a:spcAft>
                <a:spcPts val="0"/>
              </a:spcAft>
              <a:buNone/>
            </a:pPr>
            <a:endParaRPr lang="en-US" dirty="0"/>
          </a:p>
          <a:p>
            <a:pPr lvl="0" algn="ctr"/>
            <a:r>
              <a:rPr lang="zh-TW" altLang="en-US" dirty="0">
                <a:solidFill>
                  <a:schemeClr val="bg1"/>
                </a:solidFill>
              </a:rPr>
              <a:t>循環經濟是一個讓資源可恢復且可再生的經濟和產業系統。簡單來說，相較於</a:t>
            </a:r>
            <a:r>
              <a:rPr lang="zh-CN" altLang="en-US" dirty="0">
                <a:solidFill>
                  <a:schemeClr val="bg1"/>
                </a:solidFill>
              </a:rPr>
              <a:t>線狀</a:t>
            </a:r>
            <a:r>
              <a:rPr lang="zh-TW" altLang="en-US" dirty="0">
                <a:solidFill>
                  <a:schemeClr val="bg1"/>
                </a:solidFill>
              </a:rPr>
              <a:t>經濟中產品「壽終正寢」的概念，循環經濟使用再生能源</a:t>
            </a:r>
            <a:r>
              <a:rPr lang="en-US" dirty="0">
                <a:solidFill>
                  <a:schemeClr val="bg1"/>
                </a:solidFill>
              </a:rPr>
              <a:t> </a:t>
            </a:r>
            <a:r>
              <a:rPr lang="zh-TW" altLang="en-US" dirty="0">
                <a:solidFill>
                  <a:schemeClr val="bg1"/>
                </a:solidFill>
              </a:rPr>
              <a:t>、拒絕使用無法再利用的有毒化學物質</a:t>
            </a:r>
            <a:r>
              <a:rPr lang="en-US" dirty="0">
                <a:solidFill>
                  <a:schemeClr val="bg1"/>
                </a:solidFill>
              </a:rPr>
              <a:t> </a:t>
            </a:r>
            <a:r>
              <a:rPr lang="zh-TW" altLang="en-US" dirty="0">
                <a:solidFill>
                  <a:schemeClr val="bg1"/>
                </a:solidFill>
              </a:rPr>
              <a:t>，藉由重新設計產品製程及商業模式</a:t>
            </a:r>
            <a:r>
              <a:rPr lang="en-US" dirty="0">
                <a:solidFill>
                  <a:schemeClr val="bg1"/>
                </a:solidFill>
              </a:rPr>
              <a:t> </a:t>
            </a:r>
            <a:r>
              <a:rPr lang="zh-TW" altLang="en-US" dirty="0">
                <a:solidFill>
                  <a:schemeClr val="bg1"/>
                </a:solidFill>
              </a:rPr>
              <a:t>，消除廢棄物。重視資源使用效</a:t>
            </a:r>
            <a:r>
              <a:rPr lang="zh-CN" altLang="en-US" dirty="0">
                <a:solidFill>
                  <a:schemeClr val="bg1"/>
                </a:solidFill>
              </a:rPr>
              <a:t>能</a:t>
            </a:r>
            <a:r>
              <a:rPr lang="zh-TW" altLang="en-US" dirty="0">
                <a:solidFill>
                  <a:schemeClr val="bg1"/>
                </a:solidFill>
              </a:rPr>
              <a:t>，設法以更少的資源來創造更多的價值。</a:t>
            </a:r>
            <a:r>
              <a:rPr lang="en-US" dirty="0">
                <a:solidFill>
                  <a:schemeClr val="bg1"/>
                </a:solidFill>
              </a:rPr>
              <a:t> </a:t>
            </a:r>
          </a:p>
          <a:p>
            <a:pPr algn="ctr"/>
            <a:endParaRPr lang="en-US" dirty="0">
              <a:solidFill>
                <a:schemeClr val="bg1"/>
              </a:solidFill>
            </a:endParaRPr>
          </a:p>
          <a:p>
            <a:pPr marL="0" lvl="0" indent="0" algn="l" rtl="0">
              <a:spcBef>
                <a:spcPts val="0"/>
              </a:spcBef>
              <a:spcAft>
                <a:spcPts val="0"/>
              </a:spcAft>
              <a:buNone/>
            </a:pPr>
            <a:endParaRPr dirty="0"/>
          </a:p>
        </p:txBody>
      </p:sp>
      <p:sp>
        <p:nvSpPr>
          <p:cNvPr id="1112" name="Google Shape;1112;g5c2462eec3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61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5c1175637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g5c117563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1200" b="1" i="0" u="none" strike="noStrike" cap="none" dirty="0">
                <a:solidFill>
                  <a:schemeClr val="tx1"/>
                </a:solidFill>
                <a:latin typeface="Arial"/>
                <a:ea typeface="Arial"/>
                <a:cs typeface="Arial"/>
                <a:sym typeface="Arial"/>
              </a:rPr>
              <a:t>台灣</a:t>
            </a:r>
          </a:p>
          <a:p>
            <a:pPr marL="0" marR="0" lvl="0" indent="0" algn="l" rtl="0">
              <a:spcBef>
                <a:spcPts val="0"/>
              </a:spcBef>
              <a:spcAft>
                <a:spcPts val="0"/>
              </a:spcAft>
              <a:buNone/>
            </a:pPr>
            <a:r>
              <a:rPr lang="zh-CN" altLang="en-US" sz="1200" b="1" i="0" u="none" strike="noStrike" cap="none" dirty="0">
                <a:solidFill>
                  <a:schemeClr val="tx1"/>
                </a:solidFill>
                <a:latin typeface="Arial"/>
                <a:ea typeface="Arial"/>
                <a:cs typeface="Arial"/>
                <a:sym typeface="Arial"/>
              </a:rPr>
              <a:t>個案研究</a:t>
            </a:r>
            <a:r>
              <a:rPr lang="zh-TW" altLang="en-US" sz="1200" b="1" i="0" u="none" strike="noStrike" cap="none" dirty="0">
                <a:solidFill>
                  <a:schemeClr val="tx1"/>
                </a:solidFill>
                <a:latin typeface="Arial"/>
                <a:ea typeface="Arial"/>
                <a:cs typeface="Arial"/>
                <a:sym typeface="Arial"/>
              </a:rPr>
              <a:t>  </a:t>
            </a:r>
            <a:r>
              <a:rPr lang="en-US" altLang="zh-TW" sz="1200" b="1" i="0" u="none" strike="noStrike" cap="none" dirty="0">
                <a:solidFill>
                  <a:schemeClr val="tx1"/>
                </a:solidFill>
                <a:latin typeface="Arial"/>
                <a:ea typeface="Arial"/>
                <a:cs typeface="Arial"/>
                <a:sym typeface="Arial"/>
              </a:rPr>
              <a:t>(</a:t>
            </a:r>
            <a:r>
              <a:rPr lang="en-US" altLang="zh-TW" sz="1200" b="1" i="0" u="none" strike="noStrike" cap="none" dirty="0" err="1">
                <a:solidFill>
                  <a:schemeClr val="tx1"/>
                </a:solidFill>
                <a:latin typeface="Arial"/>
                <a:ea typeface="Arial"/>
                <a:cs typeface="Arial"/>
                <a:sym typeface="Arial"/>
              </a:rPr>
              <a:t>ge’an</a:t>
            </a:r>
            <a:r>
              <a:rPr lang="zh-TW" altLang="en-US" sz="1200" b="1" i="0" u="none" strike="noStrike" cap="none" dirty="0">
                <a:solidFill>
                  <a:schemeClr val="tx1"/>
                </a:solidFill>
                <a:latin typeface="Arial"/>
                <a:ea typeface="Arial"/>
                <a:cs typeface="Arial"/>
                <a:sym typeface="Arial"/>
              </a:rPr>
              <a:t> </a:t>
            </a:r>
            <a:r>
              <a:rPr lang="en-US" altLang="zh-TW" sz="1200" b="1" i="0" u="none" strike="noStrike" cap="none" dirty="0" err="1">
                <a:solidFill>
                  <a:schemeClr val="tx1"/>
                </a:solidFill>
                <a:latin typeface="Arial"/>
                <a:ea typeface="Arial"/>
                <a:cs typeface="Arial"/>
                <a:sym typeface="Arial"/>
              </a:rPr>
              <a:t>yan</a:t>
            </a:r>
            <a:r>
              <a:rPr lang="zh-TW" altLang="en-US" sz="1200" b="1" i="0" u="none" strike="noStrike" cap="none" dirty="0">
                <a:solidFill>
                  <a:schemeClr val="tx1"/>
                </a:solidFill>
                <a:latin typeface="Arial"/>
                <a:ea typeface="Arial"/>
                <a:cs typeface="Arial"/>
                <a:sym typeface="Arial"/>
              </a:rPr>
              <a:t> </a:t>
            </a:r>
            <a:r>
              <a:rPr lang="en-US" altLang="zh-TW" sz="1200" b="1" i="0" u="none" strike="noStrike" cap="none" dirty="0" err="1">
                <a:solidFill>
                  <a:schemeClr val="tx1"/>
                </a:solidFill>
                <a:latin typeface="Arial"/>
                <a:ea typeface="Arial"/>
                <a:cs typeface="Arial"/>
                <a:sym typeface="Arial"/>
              </a:rPr>
              <a:t>jiu</a:t>
            </a:r>
            <a:r>
              <a:rPr lang="en-US" altLang="zh-TW" sz="1200" b="1" i="0" u="none" strike="noStrike" cap="none" dirty="0">
                <a:solidFill>
                  <a:schemeClr val="tx1"/>
                </a:solidFill>
                <a:latin typeface="Arial"/>
                <a:ea typeface="Arial"/>
                <a:cs typeface="Arial"/>
                <a:sym typeface="Arial"/>
              </a:rPr>
              <a:t>:</a:t>
            </a:r>
            <a:r>
              <a:rPr lang="zh-TW" altLang="en-US" sz="1200" b="1" i="0" u="none" strike="noStrike" cap="none" dirty="0">
                <a:solidFill>
                  <a:schemeClr val="tx1"/>
                </a:solidFill>
                <a:latin typeface="Arial"/>
                <a:ea typeface="Arial"/>
                <a:cs typeface="Arial"/>
                <a:sym typeface="Arial"/>
              </a:rPr>
              <a:t> </a:t>
            </a:r>
            <a:r>
              <a:rPr lang="en-US" altLang="zh-TW" sz="1200" b="1" i="0" u="none" strike="noStrike" cap="none" dirty="0">
                <a:solidFill>
                  <a:schemeClr val="tx1"/>
                </a:solidFill>
                <a:latin typeface="Arial"/>
                <a:ea typeface="Arial"/>
                <a:cs typeface="Arial"/>
                <a:sym typeface="Arial"/>
              </a:rPr>
              <a:t>case</a:t>
            </a:r>
            <a:r>
              <a:rPr lang="zh-TW" altLang="en-US" sz="1200" b="1" i="0" u="none" strike="noStrike" cap="none" dirty="0">
                <a:solidFill>
                  <a:schemeClr val="tx1"/>
                </a:solidFill>
                <a:latin typeface="Arial"/>
                <a:ea typeface="Arial"/>
                <a:cs typeface="Arial"/>
                <a:sym typeface="Arial"/>
              </a:rPr>
              <a:t> </a:t>
            </a:r>
            <a:r>
              <a:rPr lang="en-US" altLang="zh-TW" sz="1200" b="1" i="0" u="none" strike="noStrike" cap="none" dirty="0">
                <a:solidFill>
                  <a:schemeClr val="tx1"/>
                </a:solidFill>
                <a:latin typeface="Arial"/>
                <a:ea typeface="Arial"/>
                <a:cs typeface="Arial"/>
                <a:sym typeface="Arial"/>
              </a:rPr>
              <a:t>study)</a:t>
            </a:r>
            <a:endParaRPr lang="zh-CN" altLang="en-US" dirty="0">
              <a:solidFill>
                <a:schemeClr val="tx1"/>
              </a:solidFill>
            </a:endParaRPr>
          </a:p>
          <a:p>
            <a:pPr marL="0" lvl="0" indent="0" algn="l" rtl="0">
              <a:spcBef>
                <a:spcPts val="0"/>
              </a:spcBef>
              <a:spcAft>
                <a:spcPts val="0"/>
              </a:spcAft>
              <a:buNone/>
            </a:pPr>
            <a:endParaRPr dirty="0">
              <a:solidFill>
                <a:schemeClr val="tx1"/>
              </a:solidFill>
            </a:endParaRPr>
          </a:p>
        </p:txBody>
      </p:sp>
      <p:sp>
        <p:nvSpPr>
          <p:cNvPr id="1472" name="Google Shape;1472;g5c117563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標題投影片">
  <p:cSld name="4_標題投影片">
    <p:spTree>
      <p:nvGrpSpPr>
        <p:cNvPr id="1" name="Shape 460"/>
        <p:cNvGrpSpPr/>
        <p:nvPr/>
      </p:nvGrpSpPr>
      <p:grpSpPr>
        <a:xfrm>
          <a:off x="0" y="0"/>
          <a:ext cx="0" cy="0"/>
          <a:chOff x="0" y="0"/>
          <a:chExt cx="0" cy="0"/>
        </a:xfrm>
      </p:grpSpPr>
      <p:sp>
        <p:nvSpPr>
          <p:cNvPr id="461" name="Google Shape;461;g5c014c1b55_13_12"/>
          <p:cNvSpPr txBox="1">
            <a:spLocks noGrp="1"/>
          </p:cNvSpPr>
          <p:nvPr>
            <p:ph type="title"/>
          </p:nvPr>
        </p:nvSpPr>
        <p:spPr>
          <a:xfrm>
            <a:off x="537692" y="207965"/>
            <a:ext cx="7772400" cy="6420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g5c014c1b55_13_12"/>
          <p:cNvSpPr txBox="1">
            <a:spLocks noGrp="1"/>
          </p:cNvSpPr>
          <p:nvPr>
            <p:ph type="sldNum" idx="12"/>
          </p:nvPr>
        </p:nvSpPr>
        <p:spPr>
          <a:xfrm>
            <a:off x="6294160" y="6224941"/>
            <a:ext cx="259041" cy="2628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8">
                <a:solidFill>
                  <a:srgbClr val="000000"/>
                </a:solidFill>
                <a:latin typeface="Calibri"/>
                <a:ea typeface="Calibri"/>
                <a:cs typeface="Calibri"/>
                <a:sym typeface="Calibri"/>
              </a:defRPr>
            </a:lvl1pPr>
            <a:lvl2pPr marL="0" marR="0" lvl="1" indent="0" algn="r" rtl="0">
              <a:spcBef>
                <a:spcPts val="0"/>
              </a:spcBef>
              <a:buNone/>
              <a:defRPr sz="1108">
                <a:solidFill>
                  <a:srgbClr val="000000"/>
                </a:solidFill>
                <a:latin typeface="Calibri"/>
                <a:ea typeface="Calibri"/>
                <a:cs typeface="Calibri"/>
                <a:sym typeface="Calibri"/>
              </a:defRPr>
            </a:lvl2pPr>
            <a:lvl3pPr marL="0" marR="0" lvl="2" indent="0" algn="r" rtl="0">
              <a:spcBef>
                <a:spcPts val="0"/>
              </a:spcBef>
              <a:buNone/>
              <a:defRPr sz="1108">
                <a:solidFill>
                  <a:srgbClr val="000000"/>
                </a:solidFill>
                <a:latin typeface="Calibri"/>
                <a:ea typeface="Calibri"/>
                <a:cs typeface="Calibri"/>
                <a:sym typeface="Calibri"/>
              </a:defRPr>
            </a:lvl3pPr>
            <a:lvl4pPr marL="0" marR="0" lvl="3" indent="0" algn="r" rtl="0">
              <a:spcBef>
                <a:spcPts val="0"/>
              </a:spcBef>
              <a:buNone/>
              <a:defRPr sz="1108">
                <a:solidFill>
                  <a:srgbClr val="000000"/>
                </a:solidFill>
                <a:latin typeface="Calibri"/>
                <a:ea typeface="Calibri"/>
                <a:cs typeface="Calibri"/>
                <a:sym typeface="Calibri"/>
              </a:defRPr>
            </a:lvl4pPr>
            <a:lvl5pPr marL="0" marR="0" lvl="4" indent="0" algn="r" rtl="0">
              <a:spcBef>
                <a:spcPts val="0"/>
              </a:spcBef>
              <a:buNone/>
              <a:defRPr sz="1108">
                <a:solidFill>
                  <a:srgbClr val="000000"/>
                </a:solidFill>
                <a:latin typeface="Calibri"/>
                <a:ea typeface="Calibri"/>
                <a:cs typeface="Calibri"/>
                <a:sym typeface="Calibri"/>
              </a:defRPr>
            </a:lvl5pPr>
            <a:lvl6pPr marL="0" marR="0" lvl="5" indent="0" algn="r" rtl="0">
              <a:spcBef>
                <a:spcPts val="0"/>
              </a:spcBef>
              <a:buNone/>
              <a:defRPr sz="1108">
                <a:solidFill>
                  <a:srgbClr val="000000"/>
                </a:solidFill>
                <a:latin typeface="Calibri"/>
                <a:ea typeface="Calibri"/>
                <a:cs typeface="Calibri"/>
                <a:sym typeface="Calibri"/>
              </a:defRPr>
            </a:lvl6pPr>
            <a:lvl7pPr marL="0" marR="0" lvl="6" indent="0" algn="r" rtl="0">
              <a:spcBef>
                <a:spcPts val="0"/>
              </a:spcBef>
              <a:buNone/>
              <a:defRPr sz="1108">
                <a:solidFill>
                  <a:srgbClr val="000000"/>
                </a:solidFill>
                <a:latin typeface="Calibri"/>
                <a:ea typeface="Calibri"/>
                <a:cs typeface="Calibri"/>
                <a:sym typeface="Calibri"/>
              </a:defRPr>
            </a:lvl7pPr>
            <a:lvl8pPr marL="0" marR="0" lvl="7" indent="0" algn="r" rtl="0">
              <a:spcBef>
                <a:spcPts val="0"/>
              </a:spcBef>
              <a:buNone/>
              <a:defRPr sz="1108">
                <a:solidFill>
                  <a:srgbClr val="000000"/>
                </a:solidFill>
                <a:latin typeface="Calibri"/>
                <a:ea typeface="Calibri"/>
                <a:cs typeface="Calibri"/>
                <a:sym typeface="Calibri"/>
              </a:defRPr>
            </a:lvl8pPr>
            <a:lvl9pPr marL="0" marR="0" lvl="8" indent="0" algn="r" rtl="0">
              <a:spcBef>
                <a:spcPts val="0"/>
              </a:spcBef>
              <a:buNone/>
              <a:defRPr sz="1108">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3" name="Google Shape;463;g5c014c1b55_13_12"/>
          <p:cNvSpPr/>
          <p:nvPr/>
        </p:nvSpPr>
        <p:spPr>
          <a:xfrm>
            <a:off x="206061" y="207965"/>
            <a:ext cx="167425" cy="642041"/>
          </a:xfrm>
          <a:prstGeom prst="rect">
            <a:avLst/>
          </a:prstGeom>
          <a:solidFill>
            <a:srgbClr val="2D5F5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43"/>
        <p:cNvGrpSpPr/>
        <p:nvPr/>
      </p:nvGrpSpPr>
      <p:grpSpPr>
        <a:xfrm>
          <a:off x="0" y="0"/>
          <a:ext cx="0" cy="0"/>
          <a:chOff x="0" y="0"/>
          <a:chExt cx="0" cy="0"/>
        </a:xfrm>
      </p:grpSpPr>
      <p:sp>
        <p:nvSpPr>
          <p:cNvPr id="544" name="Google Shape;544;g5c014c1b55_13_9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5" name="Google Shape;545;g5c014c1b55_13_9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6" name="Google Shape;546;g5c014c1b55_13_9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7" name="Google Shape;547;g5c014c1b55_13_9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8" name="Google Shape;548;g5c014c1b55_13_9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9" name="Google Shape;549;g5c014c1b55_13_95"/>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50"/>
        <p:cNvGrpSpPr/>
        <p:nvPr/>
      </p:nvGrpSpPr>
      <p:grpSpPr>
        <a:xfrm>
          <a:off x="0" y="0"/>
          <a:ext cx="0" cy="0"/>
          <a:chOff x="0" y="0"/>
          <a:chExt cx="0" cy="0"/>
        </a:xfrm>
      </p:grpSpPr>
      <p:sp>
        <p:nvSpPr>
          <p:cNvPr id="551" name="Google Shape;551;g5c014c1b55_13_10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2" name="Google Shape;552;g5c014c1b55_13_10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3" name="Google Shape;553;g5c014c1b55_13_10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4" name="Google Shape;554;g5c014c1b55_13_10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5" name="Google Shape;555;g5c014c1b55_13_10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6" name="Google Shape;556;g5c014c1b55_13_102"/>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557"/>
        <p:cNvGrpSpPr/>
        <p:nvPr/>
      </p:nvGrpSpPr>
      <p:grpSpPr>
        <a:xfrm>
          <a:off x="0" y="0"/>
          <a:ext cx="0" cy="0"/>
          <a:chOff x="0" y="0"/>
          <a:chExt cx="0" cy="0"/>
        </a:xfrm>
      </p:grpSpPr>
      <p:sp>
        <p:nvSpPr>
          <p:cNvPr id="558" name="Google Shape;558;g5c014c1b55_13_10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9" name="Google Shape;559;g5c014c1b55_13_10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g5c014c1b55_13_10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1" name="Google Shape;561;g5c014c1b55_13_10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2" name="Google Shape;562;g5c014c1b55_13_109"/>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563"/>
        <p:cNvGrpSpPr/>
        <p:nvPr/>
      </p:nvGrpSpPr>
      <p:grpSpPr>
        <a:xfrm>
          <a:off x="0" y="0"/>
          <a:ext cx="0" cy="0"/>
          <a:chOff x="0" y="0"/>
          <a:chExt cx="0" cy="0"/>
        </a:xfrm>
      </p:grpSpPr>
      <p:sp>
        <p:nvSpPr>
          <p:cNvPr id="564" name="Google Shape;564;g5c014c1b55_13_1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g5c014c1b55_13_1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6" name="Google Shape;566;g5c014c1b55_13_1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7" name="Google Shape;567;g5c014c1b55_13_1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8" name="Google Shape;568;g5c014c1b55_13_115"/>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69"/>
        <p:cNvGrpSpPr/>
        <p:nvPr/>
      </p:nvGrpSpPr>
      <p:grpSpPr>
        <a:xfrm>
          <a:off x="0" y="0"/>
          <a:ext cx="0" cy="0"/>
          <a:chOff x="0" y="0"/>
          <a:chExt cx="0" cy="0"/>
        </a:xfrm>
      </p:grpSpPr>
      <p:sp>
        <p:nvSpPr>
          <p:cNvPr id="570" name="Google Shape;570;g5c014c1b55_13_1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g5c014c1b55_13_121"/>
          <p:cNvSpPr txBox="1">
            <a:spLocks noGrp="1"/>
          </p:cNvSpPr>
          <p:nvPr>
            <p:ph type="dt" idx="10"/>
          </p:nvPr>
        </p:nvSpPr>
        <p:spPr>
          <a:xfrm>
            <a:off x="3406582" y="636462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2" name="Google Shape;572;g5c014c1b55_13_1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g5c014c1b55_13_121"/>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4675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標題投影片">
  <p:cSld name="8_標題投影片">
    <p:spTree>
      <p:nvGrpSpPr>
        <p:cNvPr id="1" name="Shape 591"/>
        <p:cNvGrpSpPr/>
        <p:nvPr/>
      </p:nvGrpSpPr>
      <p:grpSpPr>
        <a:xfrm>
          <a:off x="0" y="0"/>
          <a:ext cx="0" cy="0"/>
          <a:chOff x="0" y="0"/>
          <a:chExt cx="0" cy="0"/>
        </a:xfrm>
      </p:grpSpPr>
      <p:sp>
        <p:nvSpPr>
          <p:cNvPr id="592" name="Google Shape;592;g5c11756375_2_17"/>
          <p:cNvSpPr txBox="1">
            <a:spLocks noGrp="1"/>
          </p:cNvSpPr>
          <p:nvPr>
            <p:ph type="title"/>
          </p:nvPr>
        </p:nvSpPr>
        <p:spPr>
          <a:xfrm>
            <a:off x="537692" y="207965"/>
            <a:ext cx="7772400" cy="6420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4" name="Google Shape;594;g5c11756375_2_17"/>
          <p:cNvSpPr txBox="1">
            <a:spLocks noGrp="1"/>
          </p:cNvSpPr>
          <p:nvPr>
            <p:ph type="body" idx="1"/>
          </p:nvPr>
        </p:nvSpPr>
        <p:spPr>
          <a:xfrm>
            <a:off x="203851" y="6356353"/>
            <a:ext cx="4465885" cy="4327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000"/>
              <a:buNone/>
              <a:defRPr sz="1000"/>
            </a:lvl1pPr>
            <a:lvl2pPr marL="914400" lvl="1" indent="-292100" algn="l">
              <a:lnSpc>
                <a:spcPct val="90000"/>
              </a:lnSpc>
              <a:spcBef>
                <a:spcPts val="500"/>
              </a:spcBef>
              <a:spcAft>
                <a:spcPts val="0"/>
              </a:spcAft>
              <a:buClr>
                <a:schemeClr val="dk1"/>
              </a:buClr>
              <a:buSzPts val="1000"/>
              <a:buChar char="•"/>
              <a:defRPr sz="1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748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標題投影片">
  <p:cSld name="9_標題投影片">
    <p:spTree>
      <p:nvGrpSpPr>
        <p:cNvPr id="1" name="Shape 595"/>
        <p:cNvGrpSpPr/>
        <p:nvPr/>
      </p:nvGrpSpPr>
      <p:grpSpPr>
        <a:xfrm>
          <a:off x="0" y="0"/>
          <a:ext cx="0" cy="0"/>
          <a:chOff x="0" y="0"/>
          <a:chExt cx="0" cy="0"/>
        </a:xfrm>
      </p:grpSpPr>
      <p:sp>
        <p:nvSpPr>
          <p:cNvPr id="596" name="Google Shape;596;g5c11756375_2_21"/>
          <p:cNvSpPr txBox="1">
            <a:spLocks noGrp="1"/>
          </p:cNvSpPr>
          <p:nvPr>
            <p:ph type="title"/>
          </p:nvPr>
        </p:nvSpPr>
        <p:spPr>
          <a:xfrm>
            <a:off x="537692" y="396223"/>
            <a:ext cx="7772400" cy="6420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7" name="Google Shape;597;g5c11756375_2_21"/>
          <p:cNvSpPr txBox="1">
            <a:spLocks noGrp="1"/>
          </p:cNvSpPr>
          <p:nvPr>
            <p:ph type="sldNum" idx="12"/>
          </p:nvPr>
        </p:nvSpPr>
        <p:spPr>
          <a:xfrm>
            <a:off x="6294160" y="6224941"/>
            <a:ext cx="259041" cy="2628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8">
                <a:solidFill>
                  <a:srgbClr val="000000"/>
                </a:solidFill>
                <a:latin typeface="Calibri"/>
                <a:ea typeface="Calibri"/>
                <a:cs typeface="Calibri"/>
                <a:sym typeface="Calibri"/>
              </a:defRPr>
            </a:lvl1pPr>
            <a:lvl2pPr marL="0" marR="0" lvl="1" indent="0" algn="r" rtl="0">
              <a:spcBef>
                <a:spcPts val="0"/>
              </a:spcBef>
              <a:buNone/>
              <a:defRPr sz="1108">
                <a:solidFill>
                  <a:srgbClr val="000000"/>
                </a:solidFill>
                <a:latin typeface="Calibri"/>
                <a:ea typeface="Calibri"/>
                <a:cs typeface="Calibri"/>
                <a:sym typeface="Calibri"/>
              </a:defRPr>
            </a:lvl2pPr>
            <a:lvl3pPr marL="0" marR="0" lvl="2" indent="0" algn="r" rtl="0">
              <a:spcBef>
                <a:spcPts val="0"/>
              </a:spcBef>
              <a:buNone/>
              <a:defRPr sz="1108">
                <a:solidFill>
                  <a:srgbClr val="000000"/>
                </a:solidFill>
                <a:latin typeface="Calibri"/>
                <a:ea typeface="Calibri"/>
                <a:cs typeface="Calibri"/>
                <a:sym typeface="Calibri"/>
              </a:defRPr>
            </a:lvl3pPr>
            <a:lvl4pPr marL="0" marR="0" lvl="3" indent="0" algn="r" rtl="0">
              <a:spcBef>
                <a:spcPts val="0"/>
              </a:spcBef>
              <a:buNone/>
              <a:defRPr sz="1108">
                <a:solidFill>
                  <a:srgbClr val="000000"/>
                </a:solidFill>
                <a:latin typeface="Calibri"/>
                <a:ea typeface="Calibri"/>
                <a:cs typeface="Calibri"/>
                <a:sym typeface="Calibri"/>
              </a:defRPr>
            </a:lvl4pPr>
            <a:lvl5pPr marL="0" marR="0" lvl="4" indent="0" algn="r" rtl="0">
              <a:spcBef>
                <a:spcPts val="0"/>
              </a:spcBef>
              <a:buNone/>
              <a:defRPr sz="1108">
                <a:solidFill>
                  <a:srgbClr val="000000"/>
                </a:solidFill>
                <a:latin typeface="Calibri"/>
                <a:ea typeface="Calibri"/>
                <a:cs typeface="Calibri"/>
                <a:sym typeface="Calibri"/>
              </a:defRPr>
            </a:lvl5pPr>
            <a:lvl6pPr marL="0" marR="0" lvl="5" indent="0" algn="r" rtl="0">
              <a:spcBef>
                <a:spcPts val="0"/>
              </a:spcBef>
              <a:buNone/>
              <a:defRPr sz="1108">
                <a:solidFill>
                  <a:srgbClr val="000000"/>
                </a:solidFill>
                <a:latin typeface="Calibri"/>
                <a:ea typeface="Calibri"/>
                <a:cs typeface="Calibri"/>
                <a:sym typeface="Calibri"/>
              </a:defRPr>
            </a:lvl6pPr>
            <a:lvl7pPr marL="0" marR="0" lvl="6" indent="0" algn="r" rtl="0">
              <a:spcBef>
                <a:spcPts val="0"/>
              </a:spcBef>
              <a:buNone/>
              <a:defRPr sz="1108">
                <a:solidFill>
                  <a:srgbClr val="000000"/>
                </a:solidFill>
                <a:latin typeface="Calibri"/>
                <a:ea typeface="Calibri"/>
                <a:cs typeface="Calibri"/>
                <a:sym typeface="Calibri"/>
              </a:defRPr>
            </a:lvl7pPr>
            <a:lvl8pPr marL="0" marR="0" lvl="7" indent="0" algn="r" rtl="0">
              <a:spcBef>
                <a:spcPts val="0"/>
              </a:spcBef>
              <a:buNone/>
              <a:defRPr sz="1108">
                <a:solidFill>
                  <a:srgbClr val="000000"/>
                </a:solidFill>
                <a:latin typeface="Calibri"/>
                <a:ea typeface="Calibri"/>
                <a:cs typeface="Calibri"/>
                <a:sym typeface="Calibri"/>
              </a:defRPr>
            </a:lvl8pPr>
            <a:lvl9pPr marL="0" marR="0" lvl="8" indent="0" algn="r" rtl="0">
              <a:spcBef>
                <a:spcPts val="0"/>
              </a:spcBef>
              <a:buNone/>
              <a:defRPr sz="1108">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7683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_標題投影片">
  <p:cSld name="13_標題投影片">
    <p:spTree>
      <p:nvGrpSpPr>
        <p:cNvPr id="1" name="Shape 615"/>
        <p:cNvGrpSpPr/>
        <p:nvPr/>
      </p:nvGrpSpPr>
      <p:grpSpPr>
        <a:xfrm>
          <a:off x="0" y="0"/>
          <a:ext cx="0" cy="0"/>
          <a:chOff x="0" y="0"/>
          <a:chExt cx="0" cy="0"/>
        </a:xfrm>
      </p:grpSpPr>
      <p:sp>
        <p:nvSpPr>
          <p:cNvPr id="617" name="Google Shape;617;g5c11756375_2_41"/>
          <p:cNvSpPr txBox="1">
            <a:spLocks noGrp="1"/>
          </p:cNvSpPr>
          <p:nvPr>
            <p:ph type="title"/>
          </p:nvPr>
        </p:nvSpPr>
        <p:spPr>
          <a:xfrm>
            <a:off x="537692" y="396223"/>
            <a:ext cx="7772400" cy="6420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8" name="Google Shape;618;g5c11756375_2_41"/>
          <p:cNvSpPr txBox="1">
            <a:spLocks noGrp="1"/>
          </p:cNvSpPr>
          <p:nvPr>
            <p:ph type="body" idx="1"/>
          </p:nvPr>
        </p:nvSpPr>
        <p:spPr>
          <a:xfrm>
            <a:off x="28367" y="6356353"/>
            <a:ext cx="4465885" cy="432767"/>
          </a:xfrm>
          <a:prstGeom prst="rect">
            <a:avLst/>
          </a:prstGeom>
          <a:noFill/>
          <a:ln>
            <a:noFill/>
          </a:ln>
        </p:spPr>
        <p:txBody>
          <a:bodyPr spcFirstLastPara="1" wrap="square" lIns="91425" tIns="45700" rIns="91425" bIns="45700" anchor="t" anchorCtr="0">
            <a:noAutofit/>
          </a:bodyPr>
          <a:lstStyle>
            <a:lvl1pPr marL="457200" lvl="0" indent="-292100" algn="l">
              <a:lnSpc>
                <a:spcPct val="90000"/>
              </a:lnSpc>
              <a:spcBef>
                <a:spcPts val="1000"/>
              </a:spcBef>
              <a:spcAft>
                <a:spcPts val="0"/>
              </a:spcAft>
              <a:buClr>
                <a:schemeClr val="dk1"/>
              </a:buClr>
              <a:buSzPts val="1000"/>
              <a:buChar char="•"/>
              <a:defRPr sz="1000"/>
            </a:lvl1pPr>
            <a:lvl2pPr marL="914400" lvl="1" indent="-292100" algn="l">
              <a:lnSpc>
                <a:spcPct val="90000"/>
              </a:lnSpc>
              <a:spcBef>
                <a:spcPts val="500"/>
              </a:spcBef>
              <a:spcAft>
                <a:spcPts val="0"/>
              </a:spcAft>
              <a:buClr>
                <a:schemeClr val="dk1"/>
              </a:buClr>
              <a:buSzPts val="1000"/>
              <a:buChar char="•"/>
              <a:defRPr sz="1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9009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64"/>
        <p:cNvGrpSpPr/>
        <p:nvPr/>
      </p:nvGrpSpPr>
      <p:grpSpPr>
        <a:xfrm>
          <a:off x="0" y="0"/>
          <a:ext cx="0" cy="0"/>
          <a:chOff x="0" y="0"/>
          <a:chExt cx="0" cy="0"/>
        </a:xfrm>
      </p:grpSpPr>
      <p:sp>
        <p:nvSpPr>
          <p:cNvPr id="465" name="Google Shape;465;g5c014c1b55_13_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g5c014c1b55_13_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g5c014c1b55_13_16"/>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496"/>
        <p:cNvGrpSpPr/>
        <p:nvPr/>
      </p:nvGrpSpPr>
      <p:grpSpPr>
        <a:xfrm>
          <a:off x="0" y="0"/>
          <a:ext cx="0" cy="0"/>
          <a:chOff x="0" y="0"/>
          <a:chExt cx="0" cy="0"/>
        </a:xfrm>
      </p:grpSpPr>
      <p:sp>
        <p:nvSpPr>
          <p:cNvPr id="497" name="Google Shape;497;g5c014c1b55_13_48"/>
          <p:cNvSpPr/>
          <p:nvPr/>
        </p:nvSpPr>
        <p:spPr>
          <a:xfrm>
            <a:off x="2683715" y="1432318"/>
            <a:ext cx="167425" cy="900000"/>
          </a:xfrm>
          <a:prstGeom prst="rect">
            <a:avLst/>
          </a:prstGeom>
          <a:solidFill>
            <a:srgbClr val="F4F7F9"/>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g5c014c1b55_13_48"/>
          <p:cNvSpPr txBox="1">
            <a:spLocks noGrp="1"/>
          </p:cNvSpPr>
          <p:nvPr>
            <p:ph type="title"/>
          </p:nvPr>
        </p:nvSpPr>
        <p:spPr>
          <a:xfrm>
            <a:off x="268041" y="622707"/>
            <a:ext cx="7886701" cy="5750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Arimo"/>
              <a:buNone/>
              <a:defRPr sz="4000" b="1">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g5c014c1b55_13_48"/>
          <p:cNvSpPr txBox="1">
            <a:spLocks noGrp="1"/>
          </p:cNvSpPr>
          <p:nvPr>
            <p:ph type="body" idx="1"/>
          </p:nvPr>
        </p:nvSpPr>
        <p:spPr>
          <a:xfrm>
            <a:off x="306030" y="218562"/>
            <a:ext cx="3235660" cy="352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D5F56"/>
              </a:buClr>
              <a:buSzPts val="2400"/>
              <a:buNone/>
              <a:defRPr sz="2400" b="1">
                <a:solidFill>
                  <a:srgbClr val="2D5F5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g5c014c1b55_13_48"/>
          <p:cNvSpPr txBox="1">
            <a:spLocks noGrp="1"/>
          </p:cNvSpPr>
          <p:nvPr>
            <p:ph type="body" idx="2"/>
          </p:nvPr>
        </p:nvSpPr>
        <p:spPr>
          <a:xfrm>
            <a:off x="2906993" y="1376550"/>
            <a:ext cx="6237007" cy="901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Clr>
                <a:schemeClr val="dk1"/>
              </a:buClr>
              <a:buSzPts val="2000"/>
              <a:buNone/>
              <a:defRPr sz="2000"/>
            </a:lvl1pPr>
            <a:lvl2pPr marL="914400" lvl="1" indent="-228600" algn="l">
              <a:lnSpc>
                <a:spcPct val="90000"/>
              </a:lnSpc>
              <a:spcBef>
                <a:spcPts val="600"/>
              </a:spcBef>
              <a:spcAft>
                <a:spcPts val="0"/>
              </a:spcAft>
              <a:buClr>
                <a:schemeClr val="dk1"/>
              </a:buClr>
              <a:buSzPts val="1800"/>
              <a:buFont typeface="Noto Sans Symbols"/>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g5c014c1b55_13_48"/>
          <p:cNvSpPr txBox="1">
            <a:spLocks noGrp="1"/>
          </p:cNvSpPr>
          <p:nvPr>
            <p:ph type="body" idx="3"/>
          </p:nvPr>
        </p:nvSpPr>
        <p:spPr>
          <a:xfrm>
            <a:off x="28367" y="6356353"/>
            <a:ext cx="4465885" cy="432767"/>
          </a:xfrm>
          <a:prstGeom prst="rect">
            <a:avLst/>
          </a:prstGeom>
          <a:noFill/>
          <a:ln>
            <a:noFill/>
          </a:ln>
        </p:spPr>
        <p:txBody>
          <a:bodyPr spcFirstLastPara="1" wrap="square" lIns="91425" tIns="45700" rIns="91425" bIns="45700" anchor="t" anchorCtr="0">
            <a:noAutofit/>
          </a:bodyPr>
          <a:lstStyle>
            <a:lvl1pPr marL="457200" lvl="0" indent="-292100" algn="l">
              <a:lnSpc>
                <a:spcPct val="90000"/>
              </a:lnSpc>
              <a:spcBef>
                <a:spcPts val="1000"/>
              </a:spcBef>
              <a:spcAft>
                <a:spcPts val="0"/>
              </a:spcAft>
              <a:buClr>
                <a:schemeClr val="dk1"/>
              </a:buClr>
              <a:buSzPts val="1000"/>
              <a:buChar char="•"/>
              <a:defRPr sz="1000"/>
            </a:lvl1pPr>
            <a:lvl2pPr marL="914400" lvl="1" indent="-292100" algn="l">
              <a:lnSpc>
                <a:spcPct val="90000"/>
              </a:lnSpc>
              <a:spcBef>
                <a:spcPts val="500"/>
              </a:spcBef>
              <a:spcAft>
                <a:spcPts val="0"/>
              </a:spcAft>
              <a:buClr>
                <a:schemeClr val="dk1"/>
              </a:buClr>
              <a:buSzPts val="1000"/>
              <a:buChar char="•"/>
              <a:defRPr sz="1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g5c014c1b55_13_48"/>
          <p:cNvSpPr txBox="1">
            <a:spLocks noGrp="1"/>
          </p:cNvSpPr>
          <p:nvPr>
            <p:ph type="sldNum" idx="12"/>
          </p:nvPr>
        </p:nvSpPr>
        <p:spPr>
          <a:xfrm>
            <a:off x="8815388" y="6557963"/>
            <a:ext cx="231775" cy="2349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標題及物件">
  <p:cSld name="3_標題及物件">
    <p:spTree>
      <p:nvGrpSpPr>
        <p:cNvPr id="1" name="Shape 503"/>
        <p:cNvGrpSpPr/>
        <p:nvPr/>
      </p:nvGrpSpPr>
      <p:grpSpPr>
        <a:xfrm>
          <a:off x="0" y="0"/>
          <a:ext cx="0" cy="0"/>
          <a:chOff x="0" y="0"/>
          <a:chExt cx="0" cy="0"/>
        </a:xfrm>
      </p:grpSpPr>
      <p:sp>
        <p:nvSpPr>
          <p:cNvPr id="504" name="Google Shape;504;g5c014c1b55_13_55"/>
          <p:cNvSpPr txBox="1">
            <a:spLocks noGrp="1"/>
          </p:cNvSpPr>
          <p:nvPr>
            <p:ph type="title"/>
          </p:nvPr>
        </p:nvSpPr>
        <p:spPr>
          <a:xfrm>
            <a:off x="268041" y="622707"/>
            <a:ext cx="7886701" cy="5750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g5c014c1b55_13_55"/>
          <p:cNvSpPr txBox="1">
            <a:spLocks noGrp="1"/>
          </p:cNvSpPr>
          <p:nvPr>
            <p:ph type="body" idx="1"/>
          </p:nvPr>
        </p:nvSpPr>
        <p:spPr>
          <a:xfrm>
            <a:off x="306030" y="218562"/>
            <a:ext cx="3235660" cy="352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D5F56"/>
              </a:buClr>
              <a:buSzPts val="2400"/>
              <a:buNone/>
              <a:defRPr sz="2400" b="1">
                <a:solidFill>
                  <a:srgbClr val="2D5F5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g5c014c1b55_13_55"/>
          <p:cNvSpPr txBox="1">
            <a:spLocks noGrp="1"/>
          </p:cNvSpPr>
          <p:nvPr>
            <p:ph type="body" idx="2"/>
          </p:nvPr>
        </p:nvSpPr>
        <p:spPr>
          <a:xfrm>
            <a:off x="28367" y="6356353"/>
            <a:ext cx="4465885" cy="432767"/>
          </a:xfrm>
          <a:prstGeom prst="rect">
            <a:avLst/>
          </a:prstGeom>
          <a:noFill/>
          <a:ln>
            <a:noFill/>
          </a:ln>
        </p:spPr>
        <p:txBody>
          <a:bodyPr spcFirstLastPara="1" wrap="square" lIns="91425" tIns="45700" rIns="91425" bIns="45700" anchor="t" anchorCtr="0">
            <a:noAutofit/>
          </a:bodyPr>
          <a:lstStyle>
            <a:lvl1pPr marL="457200" lvl="0" indent="-292100" algn="l">
              <a:lnSpc>
                <a:spcPct val="90000"/>
              </a:lnSpc>
              <a:spcBef>
                <a:spcPts val="1000"/>
              </a:spcBef>
              <a:spcAft>
                <a:spcPts val="0"/>
              </a:spcAft>
              <a:buClr>
                <a:schemeClr val="dk1"/>
              </a:buClr>
              <a:buSzPts val="1000"/>
              <a:buChar char="•"/>
              <a:defRPr sz="1000"/>
            </a:lvl1pPr>
            <a:lvl2pPr marL="914400" lvl="1" indent="-292100" algn="l">
              <a:lnSpc>
                <a:spcPct val="90000"/>
              </a:lnSpc>
              <a:spcBef>
                <a:spcPts val="500"/>
              </a:spcBef>
              <a:spcAft>
                <a:spcPts val="0"/>
              </a:spcAft>
              <a:buClr>
                <a:schemeClr val="dk1"/>
              </a:buClr>
              <a:buSzPts val="1000"/>
              <a:buChar char="•"/>
              <a:defRPr sz="1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g5c014c1b55_13_55"/>
          <p:cNvSpPr txBox="1">
            <a:spLocks noGrp="1"/>
          </p:cNvSpPr>
          <p:nvPr>
            <p:ph type="sldNum" idx="12"/>
          </p:nvPr>
        </p:nvSpPr>
        <p:spPr>
          <a:xfrm>
            <a:off x="8815388" y="6557963"/>
            <a:ext cx="231775" cy="2349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08"/>
        <p:cNvGrpSpPr/>
        <p:nvPr/>
      </p:nvGrpSpPr>
      <p:grpSpPr>
        <a:xfrm>
          <a:off x="0" y="0"/>
          <a:ext cx="0" cy="0"/>
          <a:chOff x="0" y="0"/>
          <a:chExt cx="0" cy="0"/>
        </a:xfrm>
      </p:grpSpPr>
      <p:sp>
        <p:nvSpPr>
          <p:cNvPr id="509" name="Google Shape;509;g5c014c1b55_13_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0" name="Google Shape;510;g5c014c1b55_13_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1" name="Google Shape;511;g5c014c1b55_13_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2" name="Google Shape;512;g5c014c1b55_13_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 name="Google Shape;513;g5c014c1b55_13_60"/>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514"/>
        <p:cNvGrpSpPr/>
        <p:nvPr/>
      </p:nvGrpSpPr>
      <p:grpSpPr>
        <a:xfrm>
          <a:off x="0" y="0"/>
          <a:ext cx="0" cy="0"/>
          <a:chOff x="0" y="0"/>
          <a:chExt cx="0" cy="0"/>
        </a:xfrm>
      </p:grpSpPr>
      <p:sp>
        <p:nvSpPr>
          <p:cNvPr id="515" name="Google Shape;515;g5c014c1b55_13_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6" name="Google Shape;516;g5c014c1b55_13_6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7" name="Google Shape;517;g5c014c1b55_13_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8" name="Google Shape;518;g5c014c1b55_13_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9" name="Google Shape;519;g5c014c1b55_13_66"/>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520"/>
        <p:cNvGrpSpPr/>
        <p:nvPr/>
      </p:nvGrpSpPr>
      <p:grpSpPr>
        <a:xfrm>
          <a:off x="0" y="0"/>
          <a:ext cx="0" cy="0"/>
          <a:chOff x="0" y="0"/>
          <a:chExt cx="0" cy="0"/>
        </a:xfrm>
      </p:grpSpPr>
      <p:sp>
        <p:nvSpPr>
          <p:cNvPr id="521" name="Google Shape;521;g5c014c1b55_13_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g5c014c1b55_13_7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g5c014c1b55_13_7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4" name="Google Shape;524;g5c014c1b55_13_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5" name="Google Shape;525;g5c014c1b55_13_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6" name="Google Shape;526;g5c014c1b55_13_72"/>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527"/>
        <p:cNvGrpSpPr/>
        <p:nvPr/>
      </p:nvGrpSpPr>
      <p:grpSpPr>
        <a:xfrm>
          <a:off x="0" y="0"/>
          <a:ext cx="0" cy="0"/>
          <a:chOff x="0" y="0"/>
          <a:chExt cx="0" cy="0"/>
        </a:xfrm>
      </p:grpSpPr>
      <p:sp>
        <p:nvSpPr>
          <p:cNvPr id="528" name="Google Shape;528;g5c014c1b55_13_7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g5c014c1b55_13_7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0" name="Google Shape;530;g5c014c1b55_13_7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g5c014c1b55_13_7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2" name="Google Shape;532;g5c014c1b55_13_7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g5c014c1b55_13_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4" name="Google Shape;534;g5c014c1b55_13_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5" name="Google Shape;535;g5c014c1b55_13_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36" name="Google Shape;536;g5c014c1b55_13_79"/>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37"/>
        <p:cNvGrpSpPr/>
        <p:nvPr/>
      </p:nvGrpSpPr>
      <p:grpSpPr>
        <a:xfrm>
          <a:off x="0" y="0"/>
          <a:ext cx="0" cy="0"/>
          <a:chOff x="0" y="0"/>
          <a:chExt cx="0" cy="0"/>
        </a:xfrm>
      </p:grpSpPr>
      <p:sp>
        <p:nvSpPr>
          <p:cNvPr id="538" name="Google Shape;538;g5c014c1b55_13_8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g5c014c1b55_13_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0" name="Google Shape;540;g5c014c1b55_13_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1" name="Google Shape;541;g5c014c1b55_13_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42" name="Google Shape;542;g5c014c1b55_13_89"/>
          <p:cNvSpPr txBox="1"/>
          <p:nvPr/>
        </p:nvSpPr>
        <p:spPr>
          <a:xfrm>
            <a:off x="8717574" y="6492876"/>
            <a:ext cx="42642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968">
                <a:solidFill>
                  <a:srgbClr val="7F7F7F"/>
                </a:solidFill>
                <a:latin typeface="Calibri"/>
                <a:ea typeface="Calibri"/>
                <a:cs typeface="Calibri"/>
                <a:sym typeface="Calibri"/>
              </a:rPr>
              <a:t>‹#›</a:t>
            </a:fld>
            <a:endParaRPr sz="968">
              <a:solidFill>
                <a:srgbClr val="7F7F7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g5c014c1b55_13_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0" name="Google Shape;450;g5c014c1b55_13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g5c014c1b55_13_0"/>
          <p:cNvSpPr/>
          <p:nvPr/>
        </p:nvSpPr>
        <p:spPr>
          <a:xfrm>
            <a:off x="0" y="6263290"/>
            <a:ext cx="9146393" cy="594710"/>
          </a:xfrm>
          <a:prstGeom prst="rect">
            <a:avLst/>
          </a:prstGeom>
          <a:solidFill>
            <a:srgbClr val="E0F3CF"/>
          </a:solidFill>
          <a:ln>
            <a:noFill/>
          </a:ln>
        </p:spPr>
        <p:txBody>
          <a:bodyPr spcFirstLastPara="1" wrap="square" lIns="42200" tIns="42200" rIns="42200" bIns="42200" anchor="ctr" anchorCtr="0">
            <a:noAutofit/>
          </a:bodyPr>
          <a:lstStyle/>
          <a:p>
            <a:pPr marL="0" marR="0" lvl="0" indent="0" algn="ctr" rtl="0">
              <a:spcBef>
                <a:spcPts val="0"/>
              </a:spcBef>
              <a:spcAft>
                <a:spcPts val="0"/>
              </a:spcAft>
              <a:buNone/>
            </a:pPr>
            <a:endParaRPr sz="1662" b="0" i="0" u="none" strike="noStrike" cap="none">
              <a:solidFill>
                <a:schemeClr val="dk1"/>
              </a:solidFill>
              <a:latin typeface="Calibri"/>
              <a:ea typeface="Calibri"/>
              <a:cs typeface="Calibri"/>
              <a:sym typeface="Calibri"/>
            </a:endParaRPr>
          </a:p>
        </p:txBody>
      </p:sp>
      <p:cxnSp>
        <p:nvCxnSpPr>
          <p:cNvPr id="452" name="Google Shape;452;g5c014c1b55_13_0"/>
          <p:cNvCxnSpPr/>
          <p:nvPr/>
        </p:nvCxnSpPr>
        <p:spPr>
          <a:xfrm>
            <a:off x="0" y="6279003"/>
            <a:ext cx="9145108" cy="1"/>
          </a:xfrm>
          <a:prstGeom prst="straightConnector1">
            <a:avLst/>
          </a:prstGeom>
          <a:noFill/>
          <a:ln w="76200" cap="flat" cmpd="sng">
            <a:solidFill>
              <a:srgbClr val="27443C"/>
            </a:solidFill>
            <a:prstDash val="solid"/>
            <a:miter lim="8000"/>
            <a:headEnd type="none" w="sm" len="sm"/>
            <a:tailEnd type="none" w="sm" len="sm"/>
          </a:ln>
        </p:spPr>
      </p:cxnSp>
      <p:cxnSp>
        <p:nvCxnSpPr>
          <p:cNvPr id="453" name="Google Shape;453;g5c014c1b55_13_0"/>
          <p:cNvCxnSpPr/>
          <p:nvPr/>
        </p:nvCxnSpPr>
        <p:spPr>
          <a:xfrm>
            <a:off x="0" y="6331444"/>
            <a:ext cx="9145108" cy="1"/>
          </a:xfrm>
          <a:prstGeom prst="straightConnector1">
            <a:avLst/>
          </a:prstGeom>
          <a:noFill/>
          <a:ln w="38100" cap="flat" cmpd="sng">
            <a:solidFill>
              <a:srgbClr val="63AF89"/>
            </a:solidFill>
            <a:prstDash val="solid"/>
            <a:miter lim="8000"/>
            <a:headEnd type="none" w="sm" len="sm"/>
            <a:tailEnd type="none" w="sm" len="sm"/>
          </a:ln>
        </p:spPr>
      </p:cxnSp>
      <p:pic>
        <p:nvPicPr>
          <p:cNvPr id="454" name="Google Shape;454;g5c014c1b55_13_0"/>
          <p:cNvPicPr preferRelativeResize="0"/>
          <p:nvPr/>
        </p:nvPicPr>
        <p:blipFill rotWithShape="1">
          <a:blip r:embed="rId20">
            <a:alphaModFix/>
          </a:blip>
          <a:srcRect l="34404" t="80001"/>
          <a:stretch/>
        </p:blipFill>
        <p:spPr>
          <a:xfrm>
            <a:off x="5597021" y="6521775"/>
            <a:ext cx="2832619" cy="249758"/>
          </a:xfrm>
          <a:prstGeom prst="rect">
            <a:avLst/>
          </a:prstGeom>
          <a:noFill/>
          <a:ln>
            <a:noFill/>
          </a:ln>
        </p:spPr>
      </p:pic>
      <p:pic>
        <p:nvPicPr>
          <p:cNvPr id="455" name="Google Shape;455;g5c014c1b55_13_0" descr="1_TCEN_LOGO加字_透明底 (1).png"/>
          <p:cNvPicPr preferRelativeResize="0"/>
          <p:nvPr/>
        </p:nvPicPr>
        <p:blipFill rotWithShape="1">
          <a:blip r:embed="rId21">
            <a:alphaModFix/>
          </a:blip>
          <a:srcRect t="-1215" r="65842"/>
          <a:stretch/>
        </p:blipFill>
        <p:spPr>
          <a:xfrm>
            <a:off x="8471036" y="6369054"/>
            <a:ext cx="483893" cy="4146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60" r:id="rId15"/>
    <p:sldLayoutId id="2147483761" r:id="rId16"/>
    <p:sldLayoutId id="2147483762" r:id="rId17"/>
    <p:sldLayoutId id="214748376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woY-6d3uJsI" TargetMode="External"/><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hyperlink" Target="https://www.google.com/url?sa=i&amp;rct=j&amp;q=&amp;esrc=s&amp;source=images&amp;cd=&amp;ved=2ahUKEwiHtdfu0_fjAhXvy4sBHYBZABMQjRx6BAgBEAQ&amp;url=%2Furl%3Fsa%3Di%26rct%3Dj%26q%3D%26esrc%3Ds%26source%3Dimages%26cd%3D%26ved%3D%26url%3Dhttp%253A%252F%252Fbreakthrough.unglobalcompact.org%252Fbriefs%252Fminiwiz-taiwans-trash-business-arthur-huang-jarvis-liu%252F%26psig%3DAOvVaw2Ex5KA9yXURCezjGjTsG-P%26ust%3D1565504178382016&amp;psig=AOvVaw2Ex5KA9yXURCezjGjTsG-P&amp;ust=156550417838201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hyperlink" Target="https://www.google.com/url?sa=i&amp;rct=j&amp;q=&amp;esrc=s&amp;source=images&amp;cd=&amp;ved=2ahUKEwjrvqHZ0_fjAhVGG6YKHWHSDg8QjRx6BAgBEAQ&amp;url=https%3A%2F%2Finhabitat.com%2Famazing-plastic-bottle-architecture-withstands-earthquakes-in-taipei%2F&amp;psig=AOvVaw2Ex5KA9yXURCezjGjTsG-P&amp;ust=1565504178382016"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57"/>
        <p:cNvGrpSpPr/>
        <p:nvPr/>
      </p:nvGrpSpPr>
      <p:grpSpPr>
        <a:xfrm>
          <a:off x="0" y="0"/>
          <a:ext cx="0" cy="0"/>
          <a:chOff x="0" y="0"/>
          <a:chExt cx="0" cy="0"/>
        </a:xfrm>
      </p:grpSpPr>
      <p:sp>
        <p:nvSpPr>
          <p:cNvPr id="758" name="Google Shape;758;g5c11756375_2_179"/>
          <p:cNvSpPr/>
          <p:nvPr/>
        </p:nvSpPr>
        <p:spPr>
          <a:xfrm>
            <a:off x="0" y="0"/>
            <a:ext cx="9144000" cy="6858000"/>
          </a:xfrm>
          <a:prstGeom prst="rect">
            <a:avLst/>
          </a:prstGeom>
          <a:solidFill>
            <a:schemeClr val="accent2"/>
          </a:solidFill>
          <a:ln>
            <a:noFill/>
          </a:ln>
        </p:spPr>
        <p:txBody>
          <a:bodyPr spcFirstLastPara="1" wrap="square" lIns="45700" tIns="45700" rIns="45700" bIns="45700" anchor="ctr" anchorCtr="0">
            <a:noAutofit/>
          </a:bodyPr>
          <a:lstStyle/>
          <a:p>
            <a:pPr>
              <a:buClr>
                <a:schemeClr val="dk1"/>
              </a:buClr>
              <a:buSzPts val="1800"/>
            </a:pPr>
            <a:endParaRPr lang="en-US" sz="1800" dirty="0"/>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759" name="Google Shape;759;g5c11756375_2_179"/>
          <p:cNvPicPr preferRelativeResize="0"/>
          <p:nvPr/>
        </p:nvPicPr>
        <p:blipFill rotWithShape="1">
          <a:blip r:embed="rId3">
            <a:alphaModFix/>
          </a:blip>
          <a:srcRect l="48538" t="259" r="27918"/>
          <a:stretch/>
        </p:blipFill>
        <p:spPr>
          <a:xfrm>
            <a:off x="5417755" y="1621"/>
            <a:ext cx="2430684" cy="6874228"/>
          </a:xfrm>
          <a:prstGeom prst="parallelogram">
            <a:avLst>
              <a:gd name="adj" fmla="val 25000"/>
            </a:avLst>
          </a:prstGeom>
          <a:noFill/>
          <a:ln>
            <a:noFill/>
          </a:ln>
        </p:spPr>
      </p:pic>
      <p:pic>
        <p:nvPicPr>
          <p:cNvPr id="760" name="Google Shape;760;g5c11756375_2_179"/>
          <p:cNvPicPr preferRelativeResize="0"/>
          <p:nvPr/>
        </p:nvPicPr>
        <p:blipFill rotWithShape="1">
          <a:blip r:embed="rId4">
            <a:alphaModFix/>
          </a:blip>
          <a:srcRect l="22078" t="400" r="51525"/>
          <a:stretch/>
        </p:blipFill>
        <p:spPr>
          <a:xfrm>
            <a:off x="3593381" y="0"/>
            <a:ext cx="2429583" cy="6875849"/>
          </a:xfrm>
          <a:prstGeom prst="parallelogram">
            <a:avLst>
              <a:gd name="adj" fmla="val 25000"/>
            </a:avLst>
          </a:prstGeom>
          <a:noFill/>
          <a:ln>
            <a:noFill/>
          </a:ln>
        </p:spPr>
      </p:pic>
      <p:pic>
        <p:nvPicPr>
          <p:cNvPr id="761" name="Google Shape;761;g5c11756375_2_179"/>
          <p:cNvPicPr preferRelativeResize="0"/>
          <p:nvPr/>
        </p:nvPicPr>
        <p:blipFill rotWithShape="1">
          <a:blip r:embed="rId5">
            <a:alphaModFix/>
          </a:blip>
          <a:srcRect l="29799" r="47063"/>
          <a:stretch/>
        </p:blipFill>
        <p:spPr>
          <a:xfrm>
            <a:off x="7215109" y="-32235"/>
            <a:ext cx="2557320" cy="6908084"/>
          </a:xfrm>
          <a:prstGeom prst="parallelogram">
            <a:avLst>
              <a:gd name="adj" fmla="val 25000"/>
            </a:avLst>
          </a:prstGeom>
          <a:noFill/>
          <a:ln>
            <a:noFill/>
          </a:ln>
        </p:spPr>
      </p:pic>
      <p:sp>
        <p:nvSpPr>
          <p:cNvPr id="763" name="Google Shape;763;g5c11756375_2_179"/>
          <p:cNvSpPr/>
          <p:nvPr/>
        </p:nvSpPr>
        <p:spPr>
          <a:xfrm>
            <a:off x="11811" y="2385789"/>
            <a:ext cx="9144000" cy="1200329"/>
          </a:xfrm>
          <a:prstGeom prst="rect">
            <a:avLst/>
          </a:prstGeom>
          <a:solidFill>
            <a:schemeClr val="lt2">
              <a:alpha val="66666"/>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7200" b="1" cap="none" dirty="0">
                <a:solidFill>
                  <a:srgbClr val="ED7D31"/>
                </a:solidFill>
                <a:latin typeface="Arial"/>
                <a:ea typeface="Arial"/>
                <a:cs typeface="Arial"/>
                <a:sym typeface="Arial"/>
              </a:rPr>
              <a:t>台灣與循環經濟</a:t>
            </a:r>
            <a:endParaRPr sz="3600" dirty="0"/>
          </a:p>
        </p:txBody>
      </p:sp>
      <p:sp>
        <p:nvSpPr>
          <p:cNvPr id="764" name="Google Shape;764;g5c11756375_2_179"/>
          <p:cNvSpPr txBox="1"/>
          <p:nvPr/>
        </p:nvSpPr>
        <p:spPr>
          <a:xfrm>
            <a:off x="13663" y="3479554"/>
            <a:ext cx="29631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dirty="0">
              <a:solidFill>
                <a:schemeClr val="lt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sz="1800" b="1" dirty="0" err="1">
                <a:solidFill>
                  <a:schemeClr val="lt1"/>
                </a:solidFill>
              </a:rPr>
              <a:t>邵世涵</a:t>
            </a:r>
            <a:r>
              <a:rPr lang="zh-TW" altLang="en-US" sz="1800" b="1" dirty="0">
                <a:solidFill>
                  <a:schemeClr val="lt1"/>
                </a:solidFill>
              </a:rPr>
              <a:t> </a:t>
            </a:r>
            <a:r>
              <a:rPr lang="en-US" altLang="zh-TW" sz="1800" b="1" dirty="0">
                <a:solidFill>
                  <a:schemeClr val="lt1"/>
                </a:solidFill>
              </a:rPr>
              <a:t>(Grayson</a:t>
            </a:r>
            <a:r>
              <a:rPr lang="zh-TW" altLang="en-US" sz="1800" b="1" dirty="0">
                <a:solidFill>
                  <a:schemeClr val="lt1"/>
                </a:solidFill>
              </a:rPr>
              <a:t> </a:t>
            </a:r>
            <a:r>
              <a:rPr lang="en-US" altLang="zh-TW" sz="1800" b="1" dirty="0">
                <a:solidFill>
                  <a:schemeClr val="lt1"/>
                </a:solidFill>
              </a:rPr>
              <a:t>Shor)</a:t>
            </a:r>
            <a:endParaRPr sz="1800" b="1" dirty="0">
              <a:solidFill>
                <a:schemeClr val="lt1"/>
              </a:solidFill>
            </a:endParaRPr>
          </a:p>
        </p:txBody>
      </p:sp>
      <p:pic>
        <p:nvPicPr>
          <p:cNvPr id="3" name="Picture 2">
            <a:extLst>
              <a:ext uri="{FF2B5EF4-FFF2-40B4-BE49-F238E27FC236}">
                <a16:creationId xmlns:a16="http://schemas.microsoft.com/office/drawing/2014/main" id="{2508D45A-6E9E-9745-980A-625426500F13}"/>
              </a:ext>
            </a:extLst>
          </p:cNvPr>
          <p:cNvPicPr>
            <a:picLocks noChangeAspect="1"/>
          </p:cNvPicPr>
          <p:nvPr/>
        </p:nvPicPr>
        <p:blipFill>
          <a:blip r:embed="rId6">
            <a:alphaModFix amt="90000"/>
          </a:blip>
          <a:stretch>
            <a:fillRect/>
          </a:stretch>
        </p:blipFill>
        <p:spPr>
          <a:xfrm>
            <a:off x="113727" y="5818380"/>
            <a:ext cx="933403" cy="937570"/>
          </a:xfrm>
          <a:prstGeom prst="rect">
            <a:avLst/>
          </a:prstGeom>
          <a:effectLst/>
        </p:spPr>
      </p:pic>
      <p:sp>
        <p:nvSpPr>
          <p:cNvPr id="10" name="Google Shape;825;g5c014c1b55_8_225">
            <a:extLst>
              <a:ext uri="{FF2B5EF4-FFF2-40B4-BE49-F238E27FC236}">
                <a16:creationId xmlns:a16="http://schemas.microsoft.com/office/drawing/2014/main" id="{940364C5-5509-1B4C-8612-695962D885C1}"/>
              </a:ext>
            </a:extLst>
          </p:cNvPr>
          <p:cNvSpPr txBox="1">
            <a:spLocks noGrp="1"/>
          </p:cNvSpPr>
          <p:nvPr>
            <p:ph type="subTitle" idx="1"/>
          </p:nvPr>
        </p:nvSpPr>
        <p:spPr>
          <a:xfrm>
            <a:off x="11811" y="4117919"/>
            <a:ext cx="7760100" cy="16557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400" dirty="0">
                <a:solidFill>
                  <a:schemeClr val="bg1"/>
                </a:solidFill>
                <a:latin typeface="Calibri"/>
                <a:ea typeface="Calibri"/>
                <a:cs typeface="Calibri"/>
                <a:sym typeface="Calibri"/>
              </a:rPr>
              <a:t>United States Department of State Boren Fellow</a:t>
            </a:r>
            <a:endParaRPr sz="1400" dirty="0">
              <a:solidFill>
                <a:schemeClr val="bg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1400" dirty="0" err="1">
                <a:solidFill>
                  <a:schemeClr val="bg1"/>
                </a:solidFill>
                <a:latin typeface="Calibri"/>
                <a:ea typeface="Calibri"/>
                <a:cs typeface="Calibri"/>
                <a:sym typeface="Calibri"/>
              </a:rPr>
              <a:t>美國國務院博倫獎學金獎助學人</a:t>
            </a:r>
            <a:endParaRPr sz="1400" dirty="0">
              <a:solidFill>
                <a:schemeClr val="bg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endParaRPr sz="1400" dirty="0">
              <a:solidFill>
                <a:schemeClr val="bg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1400" dirty="0">
                <a:solidFill>
                  <a:schemeClr val="bg1"/>
                </a:solidFill>
                <a:latin typeface="Calibri"/>
                <a:ea typeface="Calibri"/>
                <a:cs typeface="Calibri"/>
                <a:sym typeface="Calibri"/>
              </a:rPr>
              <a:t>Circular Economy Consultant to the </a:t>
            </a:r>
          </a:p>
          <a:p>
            <a:pPr marL="0" lvl="0" indent="0" algn="l" rtl="0">
              <a:lnSpc>
                <a:spcPct val="120000"/>
              </a:lnSpc>
              <a:spcBef>
                <a:spcPts val="0"/>
              </a:spcBef>
              <a:spcAft>
                <a:spcPts val="0"/>
              </a:spcAft>
              <a:buClr>
                <a:schemeClr val="dk1"/>
              </a:buClr>
              <a:buSzPts val="1100"/>
              <a:buFont typeface="Arial"/>
              <a:buNone/>
            </a:pPr>
            <a:r>
              <a:rPr lang="en-US" sz="1400" dirty="0">
                <a:solidFill>
                  <a:schemeClr val="bg1"/>
                </a:solidFill>
                <a:latin typeface="Calibri"/>
                <a:ea typeface="Calibri"/>
                <a:cs typeface="Calibri"/>
                <a:sym typeface="Calibri"/>
              </a:rPr>
              <a:t>American Institute in Taiwan (AIT) </a:t>
            </a:r>
            <a:endParaRPr sz="1400" dirty="0">
              <a:solidFill>
                <a:schemeClr val="bg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2500"/>
              <a:buNone/>
            </a:pPr>
            <a:r>
              <a:rPr lang="en-US" sz="1400" dirty="0" err="1">
                <a:solidFill>
                  <a:schemeClr val="bg1"/>
                </a:solidFill>
                <a:latin typeface="Calibri"/>
                <a:ea typeface="Calibri"/>
                <a:cs typeface="Calibri"/>
                <a:sym typeface="Calibri"/>
              </a:rPr>
              <a:t>美國在台協會循環經濟顧問</a:t>
            </a:r>
            <a:endParaRPr sz="14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g5c11756375_2_732"/>
          <p:cNvSpPr txBox="1">
            <a:spLocks noGrp="1"/>
          </p:cNvSpPr>
          <p:nvPr>
            <p:ph type="title"/>
          </p:nvPr>
        </p:nvSpPr>
        <p:spPr>
          <a:xfrm>
            <a:off x="164719" y="272578"/>
            <a:ext cx="8769960" cy="642041"/>
          </a:xfrm>
          <a:prstGeom prst="rect">
            <a:avLst/>
          </a:prstGeom>
          <a:noFill/>
          <a:ln>
            <a:noFill/>
          </a:ln>
        </p:spPr>
        <p:txBody>
          <a:bodyPr spcFirstLastPara="1" wrap="square" lIns="91425" tIns="45700" rIns="91425" bIns="45700" anchor="b" anchorCtr="0">
            <a:noAutofit/>
          </a:bodyPr>
          <a:lstStyle/>
          <a:p>
            <a:pPr lvl="0">
              <a:buSzPts val="3600"/>
            </a:pPr>
            <a:r>
              <a:rPr lang="zh-TW" altLang="en-US" dirty="0"/>
              <a:t>咖啡</a:t>
            </a:r>
            <a:r>
              <a:rPr lang="zh-CN" altLang="en-US" dirty="0"/>
              <a:t>渣</a:t>
            </a:r>
            <a:r>
              <a:rPr lang="zh-TW" altLang="en-US" dirty="0"/>
              <a:t>做衣服</a:t>
            </a:r>
            <a:r>
              <a:rPr lang="en-US" altLang="zh-TW" dirty="0"/>
              <a:t>: Coffee Slag Into Clothing</a:t>
            </a:r>
            <a:endParaRPr sz="3600" dirty="0"/>
          </a:p>
        </p:txBody>
      </p:sp>
      <p:sp>
        <p:nvSpPr>
          <p:cNvPr id="1756" name="Google Shape;1756;g5c11756375_2_7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chemeClr val="dk1"/>
              </a:buClr>
              <a:buSzPts val="1000"/>
              <a:buNone/>
            </a:pPr>
            <a:endParaRPr/>
          </a:p>
        </p:txBody>
      </p:sp>
      <p:pic>
        <p:nvPicPr>
          <p:cNvPr id="1757" name="Google Shape;1757;g5c11756375_2_732" descr="http://img.gq.com.tw/userfiles/sm/sm1024_images_A1/20922/2015012264508273.jpg"/>
          <p:cNvPicPr preferRelativeResize="0"/>
          <p:nvPr/>
        </p:nvPicPr>
        <p:blipFill rotWithShape="1">
          <a:blip r:embed="rId3">
            <a:alphaModFix/>
          </a:blip>
          <a:srcRect l="35941" t="2134" b="66884"/>
          <a:stretch/>
        </p:blipFill>
        <p:spPr>
          <a:xfrm>
            <a:off x="-180528" y="2329088"/>
            <a:ext cx="9369011" cy="4460032"/>
          </a:xfrm>
          <a:prstGeom prst="rect">
            <a:avLst/>
          </a:prstGeom>
          <a:noFill/>
          <a:ln>
            <a:noFill/>
          </a:ln>
        </p:spPr>
      </p:pic>
      <p:pic>
        <p:nvPicPr>
          <p:cNvPr id="1758" name="Google Shape;1758;g5c11756375_2_732"/>
          <p:cNvPicPr preferRelativeResize="0"/>
          <p:nvPr/>
        </p:nvPicPr>
        <p:blipFill rotWithShape="1">
          <a:blip r:embed="rId4">
            <a:alphaModFix/>
          </a:blip>
          <a:srcRect/>
          <a:stretch/>
        </p:blipFill>
        <p:spPr>
          <a:xfrm>
            <a:off x="-173111" y="2329086"/>
            <a:ext cx="5002775" cy="4460034"/>
          </a:xfrm>
          <a:prstGeom prst="rect">
            <a:avLst/>
          </a:prstGeom>
          <a:noFill/>
          <a:ln>
            <a:noFill/>
          </a:ln>
        </p:spPr>
      </p:pic>
      <p:pic>
        <p:nvPicPr>
          <p:cNvPr id="1759" name="Google Shape;1759;g5c11756375_2_732"/>
          <p:cNvPicPr preferRelativeResize="0"/>
          <p:nvPr/>
        </p:nvPicPr>
        <p:blipFill rotWithShape="1">
          <a:blip r:embed="rId5">
            <a:alphaModFix/>
          </a:blip>
          <a:srcRect/>
          <a:stretch/>
        </p:blipFill>
        <p:spPr>
          <a:xfrm>
            <a:off x="62719" y="1235640"/>
            <a:ext cx="1970200" cy="975249"/>
          </a:xfrm>
          <a:prstGeom prst="rect">
            <a:avLst/>
          </a:prstGeom>
          <a:noFill/>
          <a:ln>
            <a:noFill/>
          </a:ln>
        </p:spPr>
      </p:pic>
      <p:sp>
        <p:nvSpPr>
          <p:cNvPr id="1760" name="Google Shape;1760;g5c11756375_2_732"/>
          <p:cNvSpPr txBox="1"/>
          <p:nvPr/>
        </p:nvSpPr>
        <p:spPr>
          <a:xfrm>
            <a:off x="2032918" y="1038655"/>
            <a:ext cx="6901761" cy="1290431"/>
          </a:xfrm>
          <a:prstGeom prst="rect">
            <a:avLst/>
          </a:prstGeom>
          <a:noFill/>
          <a:ln>
            <a:noFill/>
          </a:ln>
        </p:spPr>
        <p:txBody>
          <a:bodyPr spcFirstLastPara="1" wrap="square" lIns="45700" tIns="45700" rIns="45700" bIns="45700" anchor="t" anchorCtr="0">
            <a:noAutofit/>
          </a:bodyPr>
          <a:lstStyle/>
          <a:p>
            <a:pPr marL="285750" marR="0" lvl="0" indent="-285750" algn="l" rtl="0">
              <a:spcBef>
                <a:spcPts val="0"/>
              </a:spcBef>
              <a:spcAft>
                <a:spcPts val="0"/>
              </a:spcAft>
              <a:buClr>
                <a:srgbClr val="000000"/>
              </a:buClr>
              <a:buSzPts val="2000"/>
              <a:buFont typeface="Arial"/>
              <a:buChar char="•"/>
            </a:pPr>
            <a:r>
              <a:rPr lang="zh-CN" altLang="en-US" sz="2000" dirty="0">
                <a:latin typeface="Calibri"/>
                <a:ea typeface="Calibri"/>
                <a:cs typeface="Calibri"/>
                <a:sym typeface="Calibri"/>
              </a:rPr>
              <a:t>咖啡紗</a:t>
            </a:r>
            <a:r>
              <a:rPr lang="zh-CN" altLang="en-US" sz="2000" dirty="0">
                <a:solidFill>
                  <a:srgbClr val="000000"/>
                </a:solidFill>
                <a:latin typeface="Calibri"/>
                <a:ea typeface="Calibri"/>
                <a:cs typeface="Calibri"/>
                <a:sym typeface="Calibri"/>
              </a:rPr>
              <a:t>比棉紗快乾</a:t>
            </a:r>
            <a:r>
              <a:rPr lang="zh-CN" altLang="en-US" sz="2000" dirty="0">
                <a:latin typeface="Calibri"/>
                <a:ea typeface="Calibri"/>
                <a:cs typeface="Calibri"/>
                <a:sym typeface="Calibri"/>
              </a:rPr>
              <a:t>兩倍</a:t>
            </a:r>
            <a:endParaRPr lang="en-US" altLang="zh-CN" sz="20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2000"/>
              <a:buFont typeface="Arial"/>
              <a:buChar char="•"/>
            </a:pPr>
            <a:r>
              <a:rPr lang="zh-CN" altLang="en-US" sz="2000" dirty="0">
                <a:latin typeface="Calibri"/>
                <a:ea typeface="Calibri"/>
                <a:cs typeface="Calibri"/>
                <a:sym typeface="Calibri"/>
              </a:rPr>
              <a:t>咖啡紗更能</a:t>
            </a:r>
            <a:r>
              <a:rPr lang="zh-CN" altLang="en-US" sz="2000" dirty="0">
                <a:solidFill>
                  <a:srgbClr val="000000"/>
                </a:solidFill>
                <a:latin typeface="Calibri"/>
                <a:ea typeface="Calibri"/>
                <a:cs typeface="Calibri"/>
                <a:sym typeface="Calibri"/>
              </a:rPr>
              <a:t>吸收氣味</a:t>
            </a:r>
            <a:endParaRPr lang="en-US" altLang="zh-CN" sz="200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2000"/>
              <a:buFont typeface="Arial"/>
              <a:buChar char="•"/>
            </a:pPr>
            <a:r>
              <a:rPr lang="en-US" sz="2000" b="0" i="0" u="none" strike="noStrike" cap="none" dirty="0">
                <a:latin typeface="Calibri"/>
                <a:ea typeface="Calibri"/>
                <a:cs typeface="Calibri"/>
                <a:sym typeface="Calibri"/>
              </a:rPr>
              <a:t>Taiwan consumes 30 tons of coffee beans </a:t>
            </a:r>
            <a:r>
              <a:rPr lang="en-US" sz="2000" dirty="0">
                <a:latin typeface="Calibri"/>
                <a:ea typeface="Calibri"/>
                <a:cs typeface="Calibri"/>
                <a:sym typeface="Calibri"/>
              </a:rPr>
              <a:t>per day, but only 0.2% of these beans are utilized in the coffee making process</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39"/>
        <p:cNvGrpSpPr/>
        <p:nvPr/>
      </p:nvGrpSpPr>
      <p:grpSpPr>
        <a:xfrm>
          <a:off x="0" y="0"/>
          <a:ext cx="0" cy="0"/>
          <a:chOff x="0" y="0"/>
          <a:chExt cx="0" cy="0"/>
        </a:xfrm>
      </p:grpSpPr>
      <p:pic>
        <p:nvPicPr>
          <p:cNvPr id="1540" name="Google Shape;1540;g5c11756375_2_654" descr="https://static1.squarespace.com/static/57df66a4414fb546196374be/t/582006552994ca6b3ae8a056/1486349897029/?format=500w"/>
          <p:cNvPicPr preferRelativeResize="0"/>
          <p:nvPr/>
        </p:nvPicPr>
        <p:blipFill rotWithShape="1">
          <a:blip r:embed="rId3">
            <a:alphaModFix/>
          </a:blip>
          <a:srcRect/>
          <a:stretch/>
        </p:blipFill>
        <p:spPr>
          <a:xfrm>
            <a:off x="446007" y="2191835"/>
            <a:ext cx="4762500" cy="3943350"/>
          </a:xfrm>
          <a:prstGeom prst="rect">
            <a:avLst/>
          </a:prstGeom>
          <a:noFill/>
          <a:ln>
            <a:noFill/>
          </a:ln>
        </p:spPr>
      </p:pic>
      <p:sp>
        <p:nvSpPr>
          <p:cNvPr id="1541" name="Google Shape;1541;g5c11756375_2_654"/>
          <p:cNvSpPr txBox="1">
            <a:spLocks noGrp="1"/>
          </p:cNvSpPr>
          <p:nvPr>
            <p:ph type="title"/>
          </p:nvPr>
        </p:nvSpPr>
        <p:spPr>
          <a:xfrm>
            <a:off x="67099" y="235373"/>
            <a:ext cx="7772400" cy="64204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Microsoft JhengHei"/>
              <a:buNone/>
            </a:pPr>
            <a:r>
              <a:rPr lang="zh-CN" altLang="en-US" dirty="0"/>
              <a:t>杯子租賃業</a:t>
            </a:r>
            <a:r>
              <a:rPr lang="en-US" altLang="zh-CN" dirty="0"/>
              <a:t>: Rent-a-Cup</a:t>
            </a:r>
            <a:endParaRPr dirty="0"/>
          </a:p>
        </p:txBody>
      </p:sp>
      <p:sp>
        <p:nvSpPr>
          <p:cNvPr id="1542" name="Google Shape;1542;g5c11756375_2_654"/>
          <p:cNvSpPr txBox="1">
            <a:spLocks noGrp="1"/>
          </p:cNvSpPr>
          <p:nvPr>
            <p:ph type="body" idx="1"/>
          </p:nvPr>
        </p:nvSpPr>
        <p:spPr>
          <a:xfrm>
            <a:off x="-41993" y="6607280"/>
            <a:ext cx="4465885" cy="4327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00"/>
              <a:buNone/>
            </a:pPr>
            <a:r>
              <a:rPr lang="en-US" dirty="0"/>
              <a:t>Source</a:t>
            </a:r>
            <a:r>
              <a:rPr lang="zh-TW" altLang="en-US" dirty="0"/>
              <a:t>：</a:t>
            </a:r>
            <a:r>
              <a:rPr lang="en-US" dirty="0"/>
              <a:t>http://</a:t>
            </a:r>
            <a:r>
              <a:rPr lang="en-US" dirty="0" err="1"/>
              <a:t>www.chingpiao.com</a:t>
            </a:r>
            <a:r>
              <a:rPr lang="en-US" dirty="0"/>
              <a:t>/</a:t>
            </a:r>
            <a:endParaRPr dirty="0"/>
          </a:p>
        </p:txBody>
      </p:sp>
      <p:pic>
        <p:nvPicPr>
          <p:cNvPr id="1543" name="Google Shape;1543;g5c11756375_2_654" descr="螢幕快照 2017-03-01 下午9.42.22.png"/>
          <p:cNvPicPr preferRelativeResize="0"/>
          <p:nvPr/>
        </p:nvPicPr>
        <p:blipFill rotWithShape="1">
          <a:blip r:embed="rId4">
            <a:alphaModFix/>
          </a:blip>
          <a:srcRect/>
          <a:stretch/>
        </p:blipFill>
        <p:spPr>
          <a:xfrm>
            <a:off x="5590069" y="2329088"/>
            <a:ext cx="3627392" cy="2301033"/>
          </a:xfrm>
          <a:prstGeom prst="rect">
            <a:avLst/>
          </a:prstGeom>
          <a:noFill/>
          <a:ln>
            <a:noFill/>
          </a:ln>
        </p:spPr>
      </p:pic>
      <p:pic>
        <p:nvPicPr>
          <p:cNvPr id="1544" name="Google Shape;1544;g5c11756375_2_654" descr="螢幕快照 2017-07-02 下午4.18.25.png"/>
          <p:cNvPicPr preferRelativeResize="0"/>
          <p:nvPr/>
        </p:nvPicPr>
        <p:blipFill rotWithShape="1">
          <a:blip r:embed="rId5">
            <a:alphaModFix/>
          </a:blip>
          <a:srcRect/>
          <a:stretch/>
        </p:blipFill>
        <p:spPr>
          <a:xfrm>
            <a:off x="5590069" y="4293096"/>
            <a:ext cx="3590443" cy="1955233"/>
          </a:xfrm>
          <a:prstGeom prst="rect">
            <a:avLst/>
          </a:prstGeom>
          <a:noFill/>
          <a:ln>
            <a:noFill/>
          </a:ln>
        </p:spPr>
      </p:pic>
      <p:pic>
        <p:nvPicPr>
          <p:cNvPr id="1546" name="Google Shape;1546;g5c11756375_2_654" descr="https://static1.squarespace.com/static/57df66a4414fb546196374be/t/57f75af759cc6830781e8a45/1475828479374/?format=300w"/>
          <p:cNvPicPr preferRelativeResize="0"/>
          <p:nvPr/>
        </p:nvPicPr>
        <p:blipFill rotWithShape="1">
          <a:blip r:embed="rId6">
            <a:alphaModFix/>
          </a:blip>
          <a:srcRect/>
          <a:stretch/>
        </p:blipFill>
        <p:spPr>
          <a:xfrm>
            <a:off x="653400" y="1259432"/>
            <a:ext cx="788838" cy="886128"/>
          </a:xfrm>
          <a:prstGeom prst="rect">
            <a:avLst/>
          </a:prstGeom>
          <a:noFill/>
          <a:ln>
            <a:noFill/>
          </a:ln>
        </p:spPr>
      </p:pic>
      <p:pic>
        <p:nvPicPr>
          <p:cNvPr id="1547" name="Google Shape;1547;g5c11756375_2_654" descr="https://static1.squarespace.com/static/57df66a4414fb546196374be/t/57f493509de4bb6d2359acd0/1475646397300/?format=750w"/>
          <p:cNvPicPr preferRelativeResize="0"/>
          <p:nvPr/>
        </p:nvPicPr>
        <p:blipFill rotWithShape="1">
          <a:blip r:embed="rId7">
            <a:alphaModFix/>
          </a:blip>
          <a:srcRect/>
          <a:stretch/>
        </p:blipFill>
        <p:spPr>
          <a:xfrm>
            <a:off x="1626418" y="5658009"/>
            <a:ext cx="1156771" cy="878172"/>
          </a:xfrm>
          <a:prstGeom prst="rect">
            <a:avLst/>
          </a:prstGeom>
          <a:noFill/>
          <a:ln>
            <a:noFill/>
          </a:ln>
        </p:spPr>
      </p:pic>
      <p:sp>
        <p:nvSpPr>
          <p:cNvPr id="1548" name="Google Shape;1548;g5c11756375_2_654"/>
          <p:cNvSpPr txBox="1"/>
          <p:nvPr/>
        </p:nvSpPr>
        <p:spPr>
          <a:xfrm>
            <a:off x="4173787" y="3171831"/>
            <a:ext cx="1484991" cy="30777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Leased and used</a:t>
            </a:r>
            <a:endParaRPr sz="1400" b="0" i="0" u="none" strike="noStrike" cap="none">
              <a:solidFill>
                <a:srgbClr val="000000"/>
              </a:solidFill>
              <a:latin typeface="Calibri"/>
              <a:ea typeface="Calibri"/>
              <a:cs typeface="Calibri"/>
              <a:sym typeface="Calibri"/>
            </a:endParaRPr>
          </a:p>
        </p:txBody>
      </p:sp>
      <p:sp>
        <p:nvSpPr>
          <p:cNvPr id="1549" name="Google Shape;1549;g5c11756375_2_654"/>
          <p:cNvSpPr txBox="1"/>
          <p:nvPr/>
        </p:nvSpPr>
        <p:spPr>
          <a:xfrm>
            <a:off x="3646397" y="5853730"/>
            <a:ext cx="1484991" cy="523216"/>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dirty="0">
                <a:solidFill>
                  <a:srgbClr val="000000"/>
                </a:solidFill>
                <a:latin typeface="Calibri"/>
                <a:ea typeface="Calibri"/>
                <a:cs typeface="Calibri"/>
                <a:sym typeface="Calibri"/>
              </a:rPr>
              <a:t>Collected for reuse</a:t>
            </a:r>
            <a:endParaRPr sz="1400" b="0" i="0" u="none" strike="noStrike" cap="none" dirty="0">
              <a:solidFill>
                <a:srgbClr val="000000"/>
              </a:solidFill>
              <a:latin typeface="Calibri"/>
              <a:ea typeface="Calibri"/>
              <a:cs typeface="Calibri"/>
              <a:sym typeface="Calibri"/>
            </a:endParaRPr>
          </a:p>
        </p:txBody>
      </p:sp>
      <p:sp>
        <p:nvSpPr>
          <p:cNvPr id="1550" name="Google Shape;1550;g5c11756375_2_654"/>
          <p:cNvSpPr txBox="1"/>
          <p:nvPr/>
        </p:nvSpPr>
        <p:spPr>
          <a:xfrm>
            <a:off x="67099" y="4615941"/>
            <a:ext cx="1484991" cy="523216"/>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Professionally cleaned</a:t>
            </a:r>
            <a:endParaRPr sz="1400" b="0" i="0" u="none" strike="noStrike" cap="none">
              <a:solidFill>
                <a:srgbClr val="000000"/>
              </a:solidFill>
              <a:latin typeface="Calibri"/>
              <a:ea typeface="Calibri"/>
              <a:cs typeface="Calibri"/>
              <a:sym typeface="Calibri"/>
            </a:endParaRPr>
          </a:p>
        </p:txBody>
      </p:sp>
      <p:sp>
        <p:nvSpPr>
          <p:cNvPr id="1551" name="Google Shape;1551;g5c11756375_2_654"/>
          <p:cNvSpPr txBox="1"/>
          <p:nvPr/>
        </p:nvSpPr>
        <p:spPr>
          <a:xfrm>
            <a:off x="185660" y="3096697"/>
            <a:ext cx="1527730" cy="523216"/>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Stored for further use</a:t>
            </a:r>
            <a:endParaRPr sz="1400" b="0" i="0" u="none" strike="noStrike" cap="none">
              <a:solidFill>
                <a:srgbClr val="000000"/>
              </a:solidFill>
              <a:latin typeface="Calibri"/>
              <a:ea typeface="Calibri"/>
              <a:cs typeface="Calibri"/>
              <a:sym typeface="Calibri"/>
            </a:endParaRPr>
          </a:p>
        </p:txBody>
      </p:sp>
      <p:sp>
        <p:nvSpPr>
          <p:cNvPr id="1552" name="Google Shape;1552;g5c11756375_2_654"/>
          <p:cNvSpPr txBox="1"/>
          <p:nvPr/>
        </p:nvSpPr>
        <p:spPr>
          <a:xfrm>
            <a:off x="2049231" y="1370805"/>
            <a:ext cx="7094769" cy="7078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zh-CN" altLang="en-US" sz="2000" dirty="0">
                <a:solidFill>
                  <a:schemeClr val="dk1"/>
                </a:solidFill>
                <a:latin typeface="Calibri"/>
                <a:ea typeface="Calibri"/>
                <a:cs typeface="Calibri"/>
                <a:sym typeface="Calibri"/>
              </a:rPr>
              <a:t>全台灣每年製造出</a:t>
            </a:r>
            <a:r>
              <a:rPr lang="en-US" altLang="zh-CN" sz="2000" dirty="0">
                <a:solidFill>
                  <a:schemeClr val="dk1"/>
                </a:solidFill>
                <a:latin typeface="Calibri"/>
                <a:ea typeface="Calibri"/>
                <a:cs typeface="Calibri"/>
                <a:sym typeface="Calibri"/>
              </a:rPr>
              <a:t>15</a:t>
            </a:r>
            <a:r>
              <a:rPr lang="zh-CN" altLang="en-US" sz="2000" dirty="0">
                <a:solidFill>
                  <a:schemeClr val="dk1"/>
                </a:solidFill>
                <a:latin typeface="Calibri"/>
                <a:ea typeface="Calibri"/>
                <a:cs typeface="Calibri"/>
                <a:sym typeface="Calibri"/>
              </a:rPr>
              <a:t>億個一次性飲料杯</a:t>
            </a:r>
            <a:endParaRPr lang="zh-CN" altLang="en-US" sz="2000" dirty="0"/>
          </a:p>
          <a:p>
            <a:pPr marL="342900" marR="0" lvl="0" indent="-342900" algn="l" rtl="0">
              <a:spcBef>
                <a:spcPts val="0"/>
              </a:spcBef>
              <a:spcAft>
                <a:spcPts val="0"/>
              </a:spcAft>
              <a:buClr>
                <a:schemeClr val="dk1"/>
              </a:buClr>
              <a:buSzPts val="2000"/>
              <a:buFont typeface="Arial"/>
              <a:buChar char="•"/>
            </a:pPr>
            <a:endParaRPr lang="en-US" sz="2000" u="sng" dirty="0">
              <a:solidFill>
                <a:schemeClr val="hlink"/>
              </a:solidFill>
              <a:latin typeface="Microsoft JhengHei"/>
              <a:ea typeface="Microsoft JhengHei"/>
              <a:cs typeface="Microsoft JhengHei"/>
              <a:sym typeface="Microsoft JhengHei"/>
              <a:hlinkClick r:id="rId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59"/>
        <p:cNvGrpSpPr/>
        <p:nvPr/>
      </p:nvGrpSpPr>
      <p:grpSpPr>
        <a:xfrm>
          <a:off x="0" y="0"/>
          <a:ext cx="0" cy="0"/>
          <a:chOff x="0" y="0"/>
          <a:chExt cx="0" cy="0"/>
        </a:xfrm>
      </p:grpSpPr>
      <p:sp>
        <p:nvSpPr>
          <p:cNvPr id="1960" name="Google Shape;1960;g5c11756375_2_749"/>
          <p:cNvSpPr txBox="1">
            <a:spLocks noGrp="1"/>
          </p:cNvSpPr>
          <p:nvPr>
            <p:ph type="title"/>
          </p:nvPr>
        </p:nvSpPr>
        <p:spPr>
          <a:xfrm>
            <a:off x="102311" y="193204"/>
            <a:ext cx="8953554" cy="103352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Microsoft JhengHei"/>
              <a:buNone/>
            </a:pPr>
            <a:r>
              <a:rPr lang="zh-CN" altLang="en-US" dirty="0"/>
              <a:t>利用寶特瓶蓋大樓</a:t>
            </a:r>
            <a:r>
              <a:rPr lang="en-US" altLang="zh-CN" dirty="0"/>
              <a:t>: Using Recycled Plastic Bottles to Make Buildings</a:t>
            </a:r>
            <a:endParaRPr dirty="0"/>
          </a:p>
        </p:txBody>
      </p:sp>
      <p:sp>
        <p:nvSpPr>
          <p:cNvPr id="1961" name="Google Shape;1961;g5c11756375_2_749"/>
          <p:cNvSpPr txBox="1">
            <a:spLocks noGrp="1"/>
          </p:cNvSpPr>
          <p:nvPr>
            <p:ph type="body" idx="1"/>
          </p:nvPr>
        </p:nvSpPr>
        <p:spPr>
          <a:xfrm>
            <a:off x="-75156" y="6679194"/>
            <a:ext cx="4465885" cy="4327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00"/>
              <a:buNone/>
            </a:pPr>
            <a:r>
              <a:rPr lang="en-US" altLang="zh-TW" dirty="0"/>
              <a:t>Source:</a:t>
            </a:r>
            <a:r>
              <a:rPr lang="zh-TW" altLang="en-US" dirty="0"/>
              <a:t> </a:t>
            </a:r>
            <a:r>
              <a:rPr lang="en-US" dirty="0" err="1"/>
              <a:t>miniwiz</a:t>
            </a:r>
            <a:endParaRPr dirty="0"/>
          </a:p>
        </p:txBody>
      </p:sp>
      <p:pic>
        <p:nvPicPr>
          <p:cNvPr id="1963" name="Google Shape;1963;g5c11756375_2_749"/>
          <p:cNvPicPr preferRelativeResize="0"/>
          <p:nvPr/>
        </p:nvPicPr>
        <p:blipFill rotWithShape="1">
          <a:blip r:embed="rId3">
            <a:alphaModFix/>
          </a:blip>
          <a:srcRect r="13644"/>
          <a:stretch/>
        </p:blipFill>
        <p:spPr>
          <a:xfrm>
            <a:off x="102311" y="2169738"/>
            <a:ext cx="4203528" cy="3817333"/>
          </a:xfrm>
          <a:prstGeom prst="rect">
            <a:avLst/>
          </a:prstGeom>
          <a:noFill/>
          <a:ln>
            <a:noFill/>
          </a:ln>
        </p:spPr>
      </p:pic>
      <p:pic>
        <p:nvPicPr>
          <p:cNvPr id="1964" name="Google Shape;1964;g5c11756375_2_749" descr="「miniwiz」的圖片搜尋結果"/>
          <p:cNvPicPr preferRelativeResize="0"/>
          <p:nvPr/>
        </p:nvPicPr>
        <p:blipFill rotWithShape="1">
          <a:blip r:embed="rId4">
            <a:alphaModFix/>
          </a:blip>
          <a:srcRect/>
          <a:stretch/>
        </p:blipFill>
        <p:spPr>
          <a:xfrm>
            <a:off x="246657" y="1477615"/>
            <a:ext cx="1075368" cy="1080449"/>
          </a:xfrm>
          <a:prstGeom prst="rect">
            <a:avLst/>
          </a:prstGeom>
          <a:noFill/>
          <a:ln>
            <a:noFill/>
          </a:ln>
        </p:spPr>
      </p:pic>
      <p:pic>
        <p:nvPicPr>
          <p:cNvPr id="2050" name="Picture 2" descr="Image result for miniwiz ecoark">
            <a:hlinkClick r:id="rId5"/>
            <a:extLst>
              <a:ext uri="{FF2B5EF4-FFF2-40B4-BE49-F238E27FC236}">
                <a16:creationId xmlns:a16="http://schemas.microsoft.com/office/drawing/2014/main" id="{50045945-B2FA-5F42-95F6-4C179269BC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841" y="1314863"/>
            <a:ext cx="4638101" cy="30536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niwiz ecoark">
            <a:hlinkClick r:id="rId7"/>
            <a:extLst>
              <a:ext uri="{FF2B5EF4-FFF2-40B4-BE49-F238E27FC236}">
                <a16:creationId xmlns:a16="http://schemas.microsoft.com/office/drawing/2014/main" id="{F0948FAF-2613-D543-8A37-3F14CDD487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899" y="4280355"/>
            <a:ext cx="4638043" cy="2588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61A4B-BDFB-DD47-A5E2-69F6DB7AC8FD}"/>
              </a:ext>
            </a:extLst>
          </p:cNvPr>
          <p:cNvPicPr>
            <a:picLocks noChangeAspect="1"/>
          </p:cNvPicPr>
          <p:nvPr/>
        </p:nvPicPr>
        <p:blipFill>
          <a:blip r:embed="rId3"/>
          <a:stretch>
            <a:fillRect/>
          </a:stretch>
        </p:blipFill>
        <p:spPr>
          <a:xfrm>
            <a:off x="-1741118" y="0"/>
            <a:ext cx="12112668" cy="6858000"/>
          </a:xfrm>
          <a:prstGeom prst="rect">
            <a:avLst/>
          </a:prstGeom>
        </p:spPr>
      </p:pic>
      <p:pic>
        <p:nvPicPr>
          <p:cNvPr id="5" name="Picture 4">
            <a:extLst>
              <a:ext uri="{FF2B5EF4-FFF2-40B4-BE49-F238E27FC236}">
                <a16:creationId xmlns:a16="http://schemas.microsoft.com/office/drawing/2014/main" id="{006B7EBD-1B27-D541-B743-EC5ED9170A6A}"/>
              </a:ext>
            </a:extLst>
          </p:cNvPr>
          <p:cNvPicPr>
            <a:picLocks noChangeAspect="1"/>
          </p:cNvPicPr>
          <p:nvPr/>
        </p:nvPicPr>
        <p:blipFill>
          <a:blip r:embed="rId4">
            <a:alphaModFix amt="60000"/>
          </a:blip>
          <a:stretch>
            <a:fillRect/>
          </a:stretch>
        </p:blipFill>
        <p:spPr>
          <a:xfrm>
            <a:off x="6175333" y="788468"/>
            <a:ext cx="1902633" cy="3296293"/>
          </a:xfrm>
          <a:prstGeom prst="rect">
            <a:avLst/>
          </a:prstGeom>
          <a:effectLst>
            <a:softEdge rad="50800"/>
          </a:effectLst>
        </p:spPr>
      </p:pic>
      <p:sp>
        <p:nvSpPr>
          <p:cNvPr id="4" name="Rectangle 3">
            <a:extLst>
              <a:ext uri="{FF2B5EF4-FFF2-40B4-BE49-F238E27FC236}">
                <a16:creationId xmlns:a16="http://schemas.microsoft.com/office/drawing/2014/main" id="{EAD6D7FC-E9E5-6349-996C-4D6BDA7AD265}"/>
              </a:ext>
            </a:extLst>
          </p:cNvPr>
          <p:cNvSpPr/>
          <p:nvPr/>
        </p:nvSpPr>
        <p:spPr>
          <a:xfrm>
            <a:off x="8077966" y="343733"/>
            <a:ext cx="994314" cy="4185761"/>
          </a:xfrm>
          <a:prstGeom prst="rect">
            <a:avLst/>
          </a:prstGeom>
        </p:spPr>
        <p:txBody>
          <a:bodyPr wrap="square">
            <a:spAutoFit/>
          </a:bodyPr>
          <a:lstStyle/>
          <a:p>
            <a:pPr lvl="0"/>
            <a:r>
              <a:rPr lang="zh-CN" altLang="en-US" sz="3800" b="1" dirty="0">
                <a:solidFill>
                  <a:srgbClr val="ED7D31"/>
                </a:solidFill>
              </a:rPr>
              <a:t>台灣與循環經濟</a:t>
            </a:r>
            <a:endParaRPr lang="zh-CN" altLang="en-US" sz="3800" dirty="0"/>
          </a:p>
        </p:txBody>
      </p:sp>
      <p:pic>
        <p:nvPicPr>
          <p:cNvPr id="12" name="Picture 11">
            <a:extLst>
              <a:ext uri="{FF2B5EF4-FFF2-40B4-BE49-F238E27FC236}">
                <a16:creationId xmlns:a16="http://schemas.microsoft.com/office/drawing/2014/main" id="{0A3B11DB-47B6-A949-81A8-A0F79FB270FC}"/>
              </a:ext>
            </a:extLst>
          </p:cNvPr>
          <p:cNvPicPr>
            <a:picLocks noChangeAspect="1"/>
          </p:cNvPicPr>
          <p:nvPr/>
        </p:nvPicPr>
        <p:blipFill>
          <a:blip r:embed="rId5">
            <a:alphaModFix amt="56000"/>
            <a:extLst>
              <a:ext uri="{BEBA8EAE-BF5A-486C-A8C5-ECC9F3942E4B}">
                <a14:imgProps xmlns:a14="http://schemas.microsoft.com/office/drawing/2010/main">
                  <a14:imgLayer>
                    <a14:imgEffect>
                      <a14:colorTemperature colorTemp="11500"/>
                    </a14:imgEffect>
                    <a14:imgEffect>
                      <a14:saturation sat="115000"/>
                    </a14:imgEffect>
                  </a14:imgLayer>
                </a14:imgProps>
              </a:ext>
            </a:extLst>
          </a:blip>
          <a:stretch>
            <a:fillRect/>
          </a:stretch>
        </p:blipFill>
        <p:spPr>
          <a:xfrm rot="18634977">
            <a:off x="2664115" y="5144174"/>
            <a:ext cx="1073967" cy="2014008"/>
          </a:xfrm>
          <a:prstGeom prst="rect">
            <a:avLst/>
          </a:prstGeom>
          <a:effectLst>
            <a:softEdge rad="63500"/>
          </a:effectLst>
        </p:spPr>
      </p:pic>
      <p:sp>
        <p:nvSpPr>
          <p:cNvPr id="9" name="&quot;No&quot; Symbol 8">
            <a:extLst>
              <a:ext uri="{FF2B5EF4-FFF2-40B4-BE49-F238E27FC236}">
                <a16:creationId xmlns:a16="http://schemas.microsoft.com/office/drawing/2014/main" id="{EB28A35B-FE6C-674B-8366-DE6F2E100C16}"/>
              </a:ext>
            </a:extLst>
          </p:cNvPr>
          <p:cNvSpPr/>
          <p:nvPr/>
        </p:nvSpPr>
        <p:spPr>
          <a:xfrm rot="18968631">
            <a:off x="2059664" y="5271125"/>
            <a:ext cx="1131949" cy="772329"/>
          </a:xfrm>
          <a:prstGeom prst="noSmoking">
            <a:avLst/>
          </a:prstGeom>
          <a:solidFill>
            <a:srgbClr val="FF00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65937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Shape 1665"/>
        <p:cNvGrpSpPr/>
        <p:nvPr/>
      </p:nvGrpSpPr>
      <p:grpSpPr>
        <a:xfrm>
          <a:off x="0" y="0"/>
          <a:ext cx="0" cy="0"/>
          <a:chOff x="0" y="0"/>
          <a:chExt cx="0" cy="0"/>
        </a:xfrm>
      </p:grpSpPr>
      <p:sp>
        <p:nvSpPr>
          <p:cNvPr id="1666" name="Google Shape;1666;g5c11756375_2_671"/>
          <p:cNvSpPr/>
          <p:nvPr/>
        </p:nvSpPr>
        <p:spPr>
          <a:xfrm rot="8322664">
            <a:off x="5804653" y="2835386"/>
            <a:ext cx="2236745" cy="2119553"/>
          </a:xfrm>
          <a:prstGeom prst="arc">
            <a:avLst>
              <a:gd name="adj1" fmla="val 18666698"/>
              <a:gd name="adj2" fmla="val 0"/>
            </a:avLst>
          </a:prstGeom>
          <a:noFill/>
          <a:ln w="190500" cap="flat" cmpd="sng">
            <a:solidFill>
              <a:srgbClr val="37B54A"/>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37B54A"/>
              </a:solidFill>
              <a:latin typeface="Calibri"/>
              <a:ea typeface="Calibri"/>
              <a:cs typeface="Calibri"/>
              <a:sym typeface="Calibri"/>
            </a:endParaRPr>
          </a:p>
        </p:txBody>
      </p:sp>
      <p:grpSp>
        <p:nvGrpSpPr>
          <p:cNvPr id="1667" name="Google Shape;1667;g5c11756375_2_671"/>
          <p:cNvGrpSpPr/>
          <p:nvPr/>
        </p:nvGrpSpPr>
        <p:grpSpPr>
          <a:xfrm rot="10800000" flipH="1">
            <a:off x="3886848" y="2914104"/>
            <a:ext cx="3076975" cy="1684236"/>
            <a:chOff x="869341" y="4767238"/>
            <a:chExt cx="2916413" cy="2321692"/>
          </a:xfrm>
        </p:grpSpPr>
        <p:sp>
          <p:nvSpPr>
            <p:cNvPr id="1668" name="Google Shape;1668;g5c11756375_2_671"/>
            <p:cNvSpPr/>
            <p:nvPr/>
          </p:nvSpPr>
          <p:spPr>
            <a:xfrm>
              <a:off x="885188" y="4767238"/>
              <a:ext cx="2900566" cy="2321692"/>
            </a:xfrm>
            <a:prstGeom prst="arc">
              <a:avLst>
                <a:gd name="adj1" fmla="val 16200000"/>
                <a:gd name="adj2" fmla="val 0"/>
              </a:avLst>
            </a:prstGeom>
            <a:noFill/>
            <a:ln w="190500" cap="flat" cmpd="sng">
              <a:solidFill>
                <a:srgbClr val="37B54A"/>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37B54A"/>
                </a:solidFill>
                <a:latin typeface="Calibri"/>
                <a:ea typeface="Calibri"/>
                <a:cs typeface="Calibri"/>
                <a:sym typeface="Calibri"/>
              </a:endParaRPr>
            </a:p>
          </p:txBody>
        </p:sp>
        <p:cxnSp>
          <p:nvCxnSpPr>
            <p:cNvPr id="1669" name="Google Shape;1669;g5c11756375_2_671"/>
            <p:cNvCxnSpPr/>
            <p:nvPr/>
          </p:nvCxnSpPr>
          <p:spPr>
            <a:xfrm>
              <a:off x="869341" y="4767238"/>
              <a:ext cx="1489343" cy="0"/>
            </a:xfrm>
            <a:prstGeom prst="straightConnector1">
              <a:avLst/>
            </a:prstGeom>
            <a:noFill/>
            <a:ln w="190500" cap="flat" cmpd="sng">
              <a:solidFill>
                <a:srgbClr val="37B54A"/>
              </a:solidFill>
              <a:prstDash val="solid"/>
              <a:round/>
              <a:headEnd type="none" w="sm" len="sm"/>
              <a:tailEnd type="none" w="sm" len="sm"/>
            </a:ln>
          </p:spPr>
        </p:cxnSp>
      </p:grpSp>
      <p:sp>
        <p:nvSpPr>
          <p:cNvPr id="1670" name="Google Shape;1670;g5c11756375_2_671"/>
          <p:cNvSpPr txBox="1">
            <a:spLocks noGrp="1"/>
          </p:cNvSpPr>
          <p:nvPr>
            <p:ph type="title"/>
          </p:nvPr>
        </p:nvSpPr>
        <p:spPr>
          <a:xfrm>
            <a:off x="19240" y="229945"/>
            <a:ext cx="8915669" cy="11185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Microsoft JhengHei"/>
              <a:buNone/>
            </a:pPr>
            <a:r>
              <a:rPr lang="zh-CN" altLang="en-US" dirty="0"/>
              <a:t>使用動物糞便生產沼氣</a:t>
            </a:r>
            <a:r>
              <a:rPr lang="en-US" altLang="zh-CN" dirty="0"/>
              <a:t>: </a:t>
            </a:r>
            <a:br>
              <a:rPr lang="en-US" altLang="zh-CN" dirty="0"/>
            </a:br>
            <a:r>
              <a:rPr lang="en-US" altLang="zh-CN" dirty="0"/>
              <a:t>Turning Animal Waste Into Natural Gas</a:t>
            </a:r>
            <a:endParaRPr dirty="0"/>
          </a:p>
        </p:txBody>
      </p:sp>
      <p:sp>
        <p:nvSpPr>
          <p:cNvPr id="1671" name="Google Shape;1671;g5c11756375_2_671"/>
          <p:cNvSpPr txBox="1">
            <a:spLocks noGrp="1"/>
          </p:cNvSpPr>
          <p:nvPr>
            <p:ph type="body" idx="1"/>
          </p:nvPr>
        </p:nvSpPr>
        <p:spPr>
          <a:xfrm>
            <a:off x="-92097" y="7036875"/>
            <a:ext cx="4465885" cy="4327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00"/>
              <a:buNone/>
            </a:pPr>
            <a:r>
              <a:rPr lang="en-US" dirty="0" err="1">
                <a:latin typeface="Microsoft JhengHei"/>
                <a:ea typeface="Microsoft JhengHei"/>
                <a:cs typeface="Microsoft JhengHei"/>
                <a:sym typeface="Microsoft JhengHei"/>
              </a:rPr>
              <a:t>Source:石安牧場</a:t>
            </a:r>
            <a:endParaRPr dirty="0"/>
          </a:p>
          <a:p>
            <a:pPr marL="228600" lvl="0" indent="-165100" algn="l" rtl="0">
              <a:lnSpc>
                <a:spcPct val="90000"/>
              </a:lnSpc>
              <a:spcBef>
                <a:spcPts val="1000"/>
              </a:spcBef>
              <a:spcAft>
                <a:spcPts val="0"/>
              </a:spcAft>
              <a:buClr>
                <a:schemeClr val="dk1"/>
              </a:buClr>
              <a:buSzPts val="1000"/>
              <a:buNone/>
            </a:pPr>
            <a:endParaRPr dirty="0"/>
          </a:p>
        </p:txBody>
      </p:sp>
      <p:pic>
        <p:nvPicPr>
          <p:cNvPr id="1672" name="Google Shape;1672;g5c11756375_2_671"/>
          <p:cNvPicPr preferRelativeResize="0"/>
          <p:nvPr/>
        </p:nvPicPr>
        <p:blipFill rotWithShape="1">
          <a:blip r:embed="rId3">
            <a:alphaModFix/>
          </a:blip>
          <a:srcRect l="3128" t="1352" r="2712" b="5935"/>
          <a:stretch/>
        </p:blipFill>
        <p:spPr>
          <a:xfrm>
            <a:off x="3846745" y="3317220"/>
            <a:ext cx="2301929" cy="2270870"/>
          </a:xfrm>
          <a:prstGeom prst="ellipse">
            <a:avLst/>
          </a:prstGeom>
          <a:noFill/>
          <a:ln>
            <a:noFill/>
          </a:ln>
        </p:spPr>
      </p:pic>
      <p:sp>
        <p:nvSpPr>
          <p:cNvPr id="1673" name="Google Shape;1673;g5c11756375_2_671"/>
          <p:cNvSpPr txBox="1"/>
          <p:nvPr/>
        </p:nvSpPr>
        <p:spPr>
          <a:xfrm>
            <a:off x="1333025" y="5648672"/>
            <a:ext cx="1340420" cy="646331"/>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000000"/>
              </a:buClr>
              <a:buSzPts val="1800"/>
            </a:pPr>
            <a:r>
              <a:rPr lang="zh-CN" altLang="en-US" sz="1800" b="1" dirty="0">
                <a:latin typeface="Microsoft JhengHei"/>
                <a:ea typeface="Microsoft JhengHei"/>
                <a:cs typeface="Microsoft JhengHei"/>
                <a:sym typeface="Microsoft JhengHei"/>
              </a:rPr>
              <a:t>雞糞便和尿</a:t>
            </a:r>
            <a:endParaRPr dirty="0"/>
          </a:p>
        </p:txBody>
      </p:sp>
      <p:sp>
        <p:nvSpPr>
          <p:cNvPr id="1674" name="Google Shape;1674;g5c11756375_2_671"/>
          <p:cNvSpPr txBox="1"/>
          <p:nvPr/>
        </p:nvSpPr>
        <p:spPr>
          <a:xfrm>
            <a:off x="7299332" y="3485926"/>
            <a:ext cx="12634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zh-CN" altLang="en-US" sz="1800" b="1" dirty="0">
                <a:solidFill>
                  <a:srgbClr val="000000"/>
                </a:solidFill>
                <a:latin typeface="Microsoft JhengHei"/>
                <a:ea typeface="Microsoft JhengHei"/>
                <a:cs typeface="Microsoft JhengHei"/>
                <a:sym typeface="Microsoft JhengHei"/>
              </a:rPr>
              <a:t>電力</a:t>
            </a:r>
            <a:endParaRPr dirty="0"/>
          </a:p>
        </p:txBody>
      </p:sp>
      <p:sp>
        <p:nvSpPr>
          <p:cNvPr id="1675" name="Google Shape;1675;g5c11756375_2_671"/>
          <p:cNvSpPr/>
          <p:nvPr/>
        </p:nvSpPr>
        <p:spPr>
          <a:xfrm>
            <a:off x="4500816" y="5621448"/>
            <a:ext cx="1277007" cy="586106"/>
          </a:xfrm>
          <a:prstGeom prst="rect">
            <a:avLst/>
          </a:prstGeom>
          <a:noFill/>
          <a:ln>
            <a:noFill/>
          </a:ln>
        </p:spPr>
        <p:txBody>
          <a:bodyPr spcFirstLastPara="1" wrap="square" lIns="42200" tIns="42200" rIns="42200" bIns="42200" anchor="t" anchorCtr="0">
            <a:noAutofit/>
          </a:bodyPr>
          <a:lstStyle/>
          <a:p>
            <a:pPr marL="0" marR="0" lvl="0" indent="0" algn="l" rtl="0">
              <a:spcBef>
                <a:spcPts val="0"/>
              </a:spcBef>
              <a:spcAft>
                <a:spcPts val="0"/>
              </a:spcAft>
              <a:buNone/>
            </a:pPr>
            <a:r>
              <a:rPr lang="zh-CN" altLang="en-US" sz="2000" b="1" dirty="0">
                <a:solidFill>
                  <a:schemeClr val="dk1"/>
                </a:solidFill>
                <a:latin typeface="Microsoft JhengHei"/>
                <a:ea typeface="Microsoft JhengHei"/>
                <a:cs typeface="Microsoft JhengHei"/>
                <a:sym typeface="Microsoft JhengHei"/>
              </a:rPr>
              <a:t>厭氧消化</a:t>
            </a:r>
            <a:endParaRPr sz="2000" b="1" dirty="0">
              <a:solidFill>
                <a:schemeClr val="dk1"/>
              </a:solidFill>
              <a:latin typeface="Microsoft JhengHei"/>
              <a:ea typeface="Microsoft JhengHei"/>
              <a:cs typeface="Microsoft JhengHei"/>
              <a:sym typeface="Microsoft JhengHei"/>
            </a:endParaRPr>
          </a:p>
        </p:txBody>
      </p:sp>
      <p:sp>
        <p:nvSpPr>
          <p:cNvPr id="1676" name="Google Shape;1676;g5c11756375_2_671"/>
          <p:cNvSpPr txBox="1"/>
          <p:nvPr/>
        </p:nvSpPr>
        <p:spPr>
          <a:xfrm>
            <a:off x="2467697" y="1790701"/>
            <a:ext cx="6467213" cy="1938992"/>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2000"/>
              <a:buFont typeface="Arial"/>
              <a:buChar char="•"/>
            </a:pPr>
            <a:r>
              <a:rPr lang="zh-CN" altLang="en-US" sz="2000" b="1" dirty="0">
                <a:solidFill>
                  <a:schemeClr val="dk1"/>
                </a:solidFill>
                <a:latin typeface="Microsoft JhengHei"/>
                <a:ea typeface="Microsoft JhengHei"/>
                <a:cs typeface="Microsoft JhengHei"/>
                <a:sym typeface="Microsoft JhengHei"/>
              </a:rPr>
              <a:t>經濟效益：</a:t>
            </a:r>
            <a:r>
              <a:rPr lang="zh-CN" altLang="en-US" sz="2000" dirty="0">
                <a:solidFill>
                  <a:schemeClr val="dk1"/>
                </a:solidFill>
                <a:latin typeface="Microsoft JhengHei"/>
                <a:ea typeface="Microsoft JhengHei"/>
                <a:cs typeface="Microsoft JhengHei"/>
                <a:sym typeface="Microsoft JhengHei"/>
              </a:rPr>
              <a:t>自用省電費</a:t>
            </a:r>
            <a:r>
              <a:rPr lang="en-US" altLang="zh-CN" sz="2000" dirty="0">
                <a:solidFill>
                  <a:schemeClr val="dk1"/>
                </a:solidFill>
                <a:latin typeface="Microsoft JhengHei"/>
                <a:ea typeface="Microsoft JhengHei"/>
                <a:cs typeface="Microsoft JhengHei"/>
                <a:sym typeface="Microsoft JhengHei"/>
              </a:rPr>
              <a:t>200</a:t>
            </a:r>
            <a:r>
              <a:rPr lang="zh-CN" altLang="en-US" sz="2000" dirty="0">
                <a:solidFill>
                  <a:schemeClr val="dk1"/>
                </a:solidFill>
                <a:latin typeface="Microsoft JhengHei"/>
                <a:ea typeface="Microsoft JhengHei"/>
                <a:cs typeface="Microsoft JhengHei"/>
                <a:sym typeface="Microsoft JhengHei"/>
              </a:rPr>
              <a:t>萬</a:t>
            </a:r>
            <a:r>
              <a:rPr lang="en-US" altLang="zh-CN" sz="2000" dirty="0">
                <a:solidFill>
                  <a:schemeClr val="dk1"/>
                </a:solidFill>
                <a:latin typeface="Microsoft JhengHei"/>
                <a:ea typeface="Microsoft JhengHei"/>
                <a:cs typeface="Microsoft JhengHei"/>
                <a:sym typeface="Microsoft JhengHei"/>
              </a:rPr>
              <a:t>/</a:t>
            </a:r>
            <a:r>
              <a:rPr lang="zh-CN" altLang="en-US" sz="2000" dirty="0">
                <a:solidFill>
                  <a:schemeClr val="dk1"/>
                </a:solidFill>
                <a:latin typeface="Microsoft JhengHei"/>
                <a:ea typeface="Microsoft JhengHei"/>
                <a:cs typeface="Microsoft JhengHei"/>
                <a:sym typeface="Microsoft JhengHei"/>
              </a:rPr>
              <a:t>月</a:t>
            </a:r>
            <a:r>
              <a:rPr lang="zh-TW" altLang="en-US" sz="2000" dirty="0">
                <a:solidFill>
                  <a:schemeClr val="dk1"/>
                </a:solidFill>
                <a:latin typeface="Microsoft JhengHei"/>
                <a:ea typeface="Microsoft JhengHei"/>
                <a:cs typeface="Microsoft JhengHei"/>
                <a:sym typeface="Microsoft JhengHei"/>
              </a:rPr>
              <a:t> </a:t>
            </a:r>
            <a:r>
              <a:rPr lang="en-US" altLang="zh-TW" sz="2000" dirty="0">
                <a:solidFill>
                  <a:schemeClr val="dk1"/>
                </a:solidFill>
                <a:latin typeface="Microsoft JhengHei"/>
                <a:ea typeface="Microsoft JhengHei"/>
                <a:cs typeface="Microsoft JhengHei"/>
                <a:sym typeface="Microsoft JhengHei"/>
              </a:rPr>
              <a:t>+</a:t>
            </a:r>
            <a:r>
              <a:rPr lang="zh-TW" altLang="en-US" sz="2000" dirty="0">
                <a:solidFill>
                  <a:schemeClr val="dk1"/>
                </a:solidFill>
                <a:latin typeface="Microsoft JhengHei"/>
                <a:ea typeface="Microsoft JhengHei"/>
                <a:cs typeface="Microsoft JhengHei"/>
                <a:sym typeface="Microsoft JhengHei"/>
              </a:rPr>
              <a:t> </a:t>
            </a:r>
            <a:r>
              <a:rPr lang="zh-CN" altLang="en-US" sz="2000" dirty="0">
                <a:solidFill>
                  <a:schemeClr val="dk1"/>
                </a:solidFill>
                <a:latin typeface="Microsoft JhengHei"/>
                <a:ea typeface="Microsoft JhengHei"/>
                <a:cs typeface="Microsoft JhengHei"/>
                <a:sym typeface="Microsoft JhengHei"/>
              </a:rPr>
              <a:t>免費的肥料</a:t>
            </a:r>
          </a:p>
          <a:p>
            <a:pPr marL="285750" lvl="0" indent="-285750">
              <a:buClr>
                <a:schemeClr val="dk1"/>
              </a:buClr>
              <a:buSzPts val="2000"/>
              <a:buFont typeface="Arial"/>
              <a:buChar char="•"/>
            </a:pPr>
            <a:r>
              <a:rPr lang="zh-CN" altLang="en-US" sz="2000" b="1" dirty="0">
                <a:solidFill>
                  <a:schemeClr val="dk1"/>
                </a:solidFill>
                <a:latin typeface="Microsoft JhengHei"/>
                <a:ea typeface="Microsoft JhengHei"/>
                <a:cs typeface="Microsoft JhengHei"/>
                <a:sym typeface="Microsoft JhengHei"/>
              </a:rPr>
              <a:t>潛力效益：</a:t>
            </a:r>
            <a:r>
              <a:rPr lang="zh-CN" altLang="en-US" sz="2000" dirty="0">
                <a:solidFill>
                  <a:schemeClr val="dk1"/>
                </a:solidFill>
                <a:latin typeface="Microsoft JhengHei"/>
                <a:ea typeface="Microsoft JhengHei"/>
                <a:cs typeface="Microsoft JhengHei"/>
                <a:sym typeface="Microsoft JhengHei"/>
              </a:rPr>
              <a:t>節省水污費</a:t>
            </a:r>
            <a:r>
              <a:rPr lang="en-US" altLang="zh-CN" sz="2000" dirty="0">
                <a:solidFill>
                  <a:schemeClr val="dk1"/>
                </a:solidFill>
                <a:latin typeface="Microsoft JhengHei"/>
                <a:ea typeface="Microsoft JhengHei"/>
                <a:cs typeface="Microsoft JhengHei"/>
                <a:sym typeface="Microsoft JhengHei"/>
              </a:rPr>
              <a:t>+</a:t>
            </a:r>
            <a:r>
              <a:rPr lang="zh-CN" altLang="en-US" sz="2000" dirty="0">
                <a:solidFill>
                  <a:schemeClr val="dk1"/>
                </a:solidFill>
                <a:latin typeface="Microsoft JhengHei"/>
                <a:ea typeface="Microsoft JhengHei"/>
                <a:cs typeface="Microsoft JhengHei"/>
                <a:sym typeface="Microsoft JhengHei"/>
              </a:rPr>
              <a:t>肥料販售</a:t>
            </a:r>
            <a:r>
              <a:rPr lang="en-US" altLang="zh-CN" sz="2000" dirty="0">
                <a:solidFill>
                  <a:schemeClr val="dk1"/>
                </a:solidFill>
                <a:latin typeface="Microsoft JhengHei"/>
                <a:ea typeface="Microsoft JhengHei"/>
                <a:cs typeface="Microsoft JhengHei"/>
                <a:sym typeface="Microsoft JhengHei"/>
              </a:rPr>
              <a:t>+</a:t>
            </a:r>
            <a:r>
              <a:rPr lang="zh-CN" altLang="en-US" sz="2000" dirty="0">
                <a:solidFill>
                  <a:schemeClr val="dk1"/>
                </a:solidFill>
                <a:latin typeface="Microsoft JhengHei"/>
                <a:ea typeface="Microsoft JhengHei"/>
                <a:cs typeface="Microsoft JhengHei"/>
                <a:sym typeface="Microsoft JhengHei"/>
              </a:rPr>
              <a:t>廢熱再用</a:t>
            </a:r>
            <a:r>
              <a:rPr lang="en-US" altLang="zh-CN" sz="2000" dirty="0">
                <a:solidFill>
                  <a:schemeClr val="dk1"/>
                </a:solidFill>
                <a:latin typeface="Microsoft JhengHei"/>
                <a:ea typeface="Microsoft JhengHei"/>
                <a:cs typeface="Microsoft JhengHei"/>
                <a:sym typeface="Microsoft JhengHei"/>
              </a:rPr>
              <a:t>+</a:t>
            </a:r>
            <a:r>
              <a:rPr lang="zh-CN" altLang="en-US" sz="2000" dirty="0">
                <a:solidFill>
                  <a:schemeClr val="dk1"/>
                </a:solidFill>
                <a:latin typeface="Microsoft JhengHei"/>
                <a:ea typeface="Microsoft JhengHei"/>
                <a:cs typeface="Microsoft JhengHei"/>
                <a:sym typeface="Microsoft JhengHei"/>
              </a:rPr>
              <a:t>碳抵免</a:t>
            </a:r>
          </a:p>
          <a:p>
            <a:pPr marL="285750" lvl="0" indent="-285750">
              <a:buClr>
                <a:schemeClr val="dk1"/>
              </a:buClr>
              <a:buSzPts val="2000"/>
              <a:buFont typeface="Arial"/>
              <a:buChar char="•"/>
            </a:pPr>
            <a:r>
              <a:rPr lang="zh-CN" altLang="en-US" sz="2000" b="1" dirty="0">
                <a:solidFill>
                  <a:schemeClr val="dk1"/>
                </a:solidFill>
                <a:latin typeface="Microsoft JhengHei"/>
                <a:ea typeface="Microsoft JhengHei"/>
                <a:cs typeface="Microsoft JhengHei"/>
                <a:sym typeface="Microsoft JhengHei"/>
              </a:rPr>
              <a:t>環境效益：</a:t>
            </a:r>
            <a:r>
              <a:rPr lang="en-US" altLang="zh-CN" sz="2000" dirty="0">
                <a:solidFill>
                  <a:schemeClr val="dk1"/>
                </a:solidFill>
                <a:latin typeface="Microsoft JhengHei"/>
                <a:ea typeface="Microsoft JhengHei"/>
                <a:cs typeface="Microsoft JhengHei"/>
                <a:sym typeface="Microsoft JhengHei"/>
              </a:rPr>
              <a:t>2015</a:t>
            </a:r>
            <a:r>
              <a:rPr lang="zh-CN" altLang="en-US" sz="2000" dirty="0">
                <a:solidFill>
                  <a:schemeClr val="dk1"/>
                </a:solidFill>
                <a:latin typeface="Microsoft JhengHei"/>
                <a:ea typeface="Microsoft JhengHei"/>
                <a:cs typeface="Microsoft JhengHei"/>
                <a:sym typeface="Microsoft JhengHei"/>
              </a:rPr>
              <a:t>年減少</a:t>
            </a:r>
            <a:r>
              <a:rPr lang="en-US" altLang="zh-CN" sz="2000" dirty="0">
                <a:solidFill>
                  <a:schemeClr val="dk1"/>
                </a:solidFill>
                <a:latin typeface="Microsoft JhengHei"/>
                <a:ea typeface="Microsoft JhengHei"/>
                <a:cs typeface="Microsoft JhengHei"/>
                <a:sym typeface="Microsoft JhengHei"/>
              </a:rPr>
              <a:t>93%</a:t>
            </a:r>
            <a:r>
              <a:rPr lang="zh-CN" altLang="en-US" sz="2000" dirty="0">
                <a:solidFill>
                  <a:schemeClr val="dk1"/>
                </a:solidFill>
                <a:latin typeface="Microsoft JhengHei"/>
                <a:ea typeface="Microsoft JhengHei"/>
                <a:cs typeface="Microsoft JhengHei"/>
                <a:sym typeface="Microsoft JhengHei"/>
              </a:rPr>
              <a:t>溫室氣體排放量</a:t>
            </a:r>
            <a:endParaRPr sz="2000" dirty="0">
              <a:solidFill>
                <a:schemeClr val="dk1"/>
              </a:solidFill>
              <a:latin typeface="Microsoft JhengHei"/>
              <a:ea typeface="Microsoft JhengHei"/>
              <a:cs typeface="Microsoft JhengHei"/>
              <a:sym typeface="Microsoft JhengHei"/>
            </a:endParaRPr>
          </a:p>
        </p:txBody>
      </p:sp>
      <p:pic>
        <p:nvPicPr>
          <p:cNvPr id="1678" name="Google Shape;1678;g5c11756375_2_671"/>
          <p:cNvPicPr preferRelativeResize="0"/>
          <p:nvPr/>
        </p:nvPicPr>
        <p:blipFill rotWithShape="1">
          <a:blip r:embed="rId4">
            <a:alphaModFix/>
          </a:blip>
          <a:srcRect/>
          <a:stretch/>
        </p:blipFill>
        <p:spPr>
          <a:xfrm>
            <a:off x="151371" y="1700053"/>
            <a:ext cx="2216169" cy="955562"/>
          </a:xfrm>
          <a:prstGeom prst="rect">
            <a:avLst/>
          </a:prstGeom>
          <a:noFill/>
          <a:ln>
            <a:noFill/>
          </a:ln>
        </p:spPr>
      </p:pic>
      <p:sp>
        <p:nvSpPr>
          <p:cNvPr id="1679" name="Google Shape;1679;g5c11756375_2_671"/>
          <p:cNvSpPr/>
          <p:nvPr/>
        </p:nvSpPr>
        <p:spPr>
          <a:xfrm rot="4112566">
            <a:off x="6858377" y="3666954"/>
            <a:ext cx="514250" cy="440129"/>
          </a:xfrm>
          <a:prstGeom prst="triangle">
            <a:avLst>
              <a:gd name="adj" fmla="val 50000"/>
            </a:avLst>
          </a:prstGeom>
          <a:solidFill>
            <a:srgbClr val="37B54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80" name="Google Shape;1680;g5c11756375_2_671"/>
          <p:cNvSpPr/>
          <p:nvPr/>
        </p:nvSpPr>
        <p:spPr>
          <a:xfrm>
            <a:off x="6703775" y="3260375"/>
            <a:ext cx="918788" cy="393003"/>
          </a:xfrm>
          <a:prstGeom prst="rect">
            <a:avLst/>
          </a:prstGeom>
          <a:noFill/>
          <a:ln>
            <a:noFill/>
          </a:ln>
        </p:spPr>
        <p:txBody>
          <a:bodyPr spcFirstLastPara="1" wrap="square" lIns="42200" tIns="42200" rIns="42200" bIns="42200" anchor="t" anchorCtr="0">
            <a:noAutofit/>
          </a:bodyPr>
          <a:lstStyle/>
          <a:p>
            <a:pPr marL="0" marR="0" lvl="0" indent="0" algn="l" rtl="0">
              <a:spcBef>
                <a:spcPts val="0"/>
              </a:spcBef>
              <a:spcAft>
                <a:spcPts val="0"/>
              </a:spcAft>
              <a:buNone/>
            </a:pPr>
            <a:r>
              <a:rPr lang="zh-CN" altLang="en-US" sz="2000" b="1" dirty="0">
                <a:solidFill>
                  <a:schemeClr val="dk1"/>
                </a:solidFill>
                <a:latin typeface="Microsoft JhengHei"/>
                <a:ea typeface="Microsoft JhengHei"/>
                <a:cs typeface="Microsoft JhengHei"/>
                <a:sym typeface="Microsoft JhengHei"/>
              </a:rPr>
              <a:t>沼氣</a:t>
            </a:r>
            <a:endParaRPr sz="2000" b="1" dirty="0">
              <a:solidFill>
                <a:schemeClr val="dk1"/>
              </a:solidFill>
              <a:latin typeface="Microsoft JhengHei"/>
              <a:ea typeface="Microsoft JhengHei"/>
              <a:cs typeface="Microsoft JhengHei"/>
              <a:sym typeface="Microsoft JhengHei"/>
            </a:endParaRPr>
          </a:p>
        </p:txBody>
      </p:sp>
      <p:sp>
        <p:nvSpPr>
          <p:cNvPr id="1682" name="Google Shape;1682;g5c11756375_2_671"/>
          <p:cNvSpPr txBox="1"/>
          <p:nvPr/>
        </p:nvSpPr>
        <p:spPr>
          <a:xfrm>
            <a:off x="7286184" y="4805756"/>
            <a:ext cx="11585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1800" b="1" dirty="0"/>
              <a:t>肥料</a:t>
            </a:r>
            <a:endParaRPr sz="1800" b="1" dirty="0"/>
          </a:p>
        </p:txBody>
      </p:sp>
      <p:cxnSp>
        <p:nvCxnSpPr>
          <p:cNvPr id="1683" name="Google Shape;1683;g5c11756375_2_671"/>
          <p:cNvCxnSpPr/>
          <p:nvPr/>
        </p:nvCxnSpPr>
        <p:spPr>
          <a:xfrm rot="10800000" flipH="1">
            <a:off x="3081935" y="4473255"/>
            <a:ext cx="644486" cy="16109"/>
          </a:xfrm>
          <a:prstGeom prst="straightConnector1">
            <a:avLst/>
          </a:prstGeom>
          <a:noFill/>
          <a:ln w="254000" cap="flat" cmpd="sng">
            <a:solidFill>
              <a:srgbClr val="37B54A"/>
            </a:solidFill>
            <a:prstDash val="solid"/>
            <a:miter lim="800000"/>
            <a:headEnd type="none" w="sm" len="sm"/>
            <a:tailEnd type="none" w="sm" len="sm"/>
          </a:ln>
        </p:spPr>
      </p:cxnSp>
      <p:sp>
        <p:nvSpPr>
          <p:cNvPr id="1684" name="Google Shape;1684;g5c11756375_2_671"/>
          <p:cNvSpPr/>
          <p:nvPr/>
        </p:nvSpPr>
        <p:spPr>
          <a:xfrm rot="5400000">
            <a:off x="3406431" y="4269179"/>
            <a:ext cx="583026" cy="408153"/>
          </a:xfrm>
          <a:prstGeom prst="triangle">
            <a:avLst>
              <a:gd name="adj" fmla="val 50000"/>
            </a:avLst>
          </a:prstGeom>
          <a:solidFill>
            <a:srgbClr val="37B54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85" name="Google Shape;1685;g5c11756375_2_671"/>
          <p:cNvPicPr preferRelativeResize="0"/>
          <p:nvPr/>
        </p:nvPicPr>
        <p:blipFill rotWithShape="1">
          <a:blip r:embed="rId5">
            <a:alphaModFix/>
          </a:blip>
          <a:srcRect l="9202" t="17874" r="6304" b="27628"/>
          <a:stretch/>
        </p:blipFill>
        <p:spPr>
          <a:xfrm>
            <a:off x="829115" y="3245531"/>
            <a:ext cx="2348241" cy="2319535"/>
          </a:xfrm>
          <a:prstGeom prst="ellipse">
            <a:avLst/>
          </a:prstGeom>
          <a:noFill/>
          <a:ln>
            <a:noFill/>
          </a:ln>
        </p:spPr>
      </p:pic>
      <p:sp>
        <p:nvSpPr>
          <p:cNvPr id="1686" name="Google Shape;1686;g5c11756375_2_671"/>
          <p:cNvSpPr/>
          <p:nvPr/>
        </p:nvSpPr>
        <p:spPr>
          <a:xfrm rot="5686530">
            <a:off x="6858377" y="4770357"/>
            <a:ext cx="514250" cy="440129"/>
          </a:xfrm>
          <a:prstGeom prst="triangle">
            <a:avLst>
              <a:gd name="adj" fmla="val 50000"/>
            </a:avLst>
          </a:prstGeom>
          <a:solidFill>
            <a:srgbClr val="37B54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2" name="Google Shape;922;g5c11756375_2_191" descr="¸éåç"/>
          <p:cNvPicPr preferRelativeResize="0"/>
          <p:nvPr/>
        </p:nvPicPr>
        <p:blipFill rotWithShape="1">
          <a:blip r:embed="rId3">
            <a:alphaModFix/>
          </a:blip>
          <a:srcRect l="13686"/>
          <a:stretch/>
        </p:blipFill>
        <p:spPr>
          <a:xfrm>
            <a:off x="0" y="0"/>
            <a:ext cx="9144000" cy="6858000"/>
          </a:xfrm>
          <a:prstGeom prst="rect">
            <a:avLst/>
          </a:prstGeom>
          <a:noFill/>
          <a:ln>
            <a:noFill/>
          </a:ln>
        </p:spPr>
      </p:pic>
      <p:sp>
        <p:nvSpPr>
          <p:cNvPr id="923" name="Google Shape;923;g5c11756375_2_191"/>
          <p:cNvSpPr txBox="1"/>
          <p:nvPr/>
        </p:nvSpPr>
        <p:spPr>
          <a:xfrm>
            <a:off x="4697260" y="726509"/>
            <a:ext cx="4258849" cy="5974915"/>
          </a:xfrm>
          <a:prstGeom prst="rect">
            <a:avLst/>
          </a:prstGeom>
          <a:solidFill>
            <a:srgbClr val="82BFBF">
              <a:alpha val="54901"/>
            </a:srgbClr>
          </a:solidFill>
          <a:ln>
            <a:noFill/>
          </a:ln>
        </p:spPr>
        <p:txBody>
          <a:bodyPr spcFirstLastPara="1" wrap="square" lIns="91425" tIns="45700" rIns="91425" bIns="45700" anchor="t" anchorCtr="0">
            <a:noAutofit/>
          </a:bodyPr>
          <a:lstStyle/>
          <a:p>
            <a:pPr lvl="0"/>
            <a:endParaRPr lang="en-US" altLang="zh-TW" sz="2800" b="1" dirty="0">
              <a:solidFill>
                <a:schemeClr val="bg1"/>
              </a:solidFill>
              <a:latin typeface="Calibri" panose="020F0502020204030204" pitchFamily="34" charset="0"/>
              <a:cs typeface="Calibri" panose="020F0502020204030204" pitchFamily="34" charset="0"/>
            </a:endParaRPr>
          </a:p>
          <a:p>
            <a:pPr lvl="0"/>
            <a:r>
              <a:rPr lang="en-US" altLang="zh-TW" sz="2800" b="1" dirty="0">
                <a:solidFill>
                  <a:schemeClr val="bg1"/>
                </a:solidFill>
                <a:latin typeface="Calibri" panose="020F0502020204030204" pitchFamily="34" charset="0"/>
                <a:cs typeface="Calibri" panose="020F0502020204030204" pitchFamily="34" charset="0"/>
              </a:rPr>
              <a:t>[</a:t>
            </a:r>
            <a:r>
              <a:rPr lang="zh-TW" altLang="en-US" sz="2800" b="1" dirty="0">
                <a:solidFill>
                  <a:schemeClr val="bg1"/>
                </a:solidFill>
                <a:latin typeface="Calibri" panose="020F0502020204030204" pitchFamily="34" charset="0"/>
                <a:cs typeface="Calibri" panose="020F0502020204030204" pitchFamily="34" charset="0"/>
              </a:rPr>
              <a:t>這個宇宙是有限的，</a:t>
            </a:r>
            <a:br>
              <a:rPr lang="zh-TW" altLang="en-US" sz="2800" b="1" dirty="0">
                <a:solidFill>
                  <a:schemeClr val="bg1"/>
                </a:solidFill>
                <a:latin typeface="Calibri" panose="020F0502020204030204" pitchFamily="34" charset="0"/>
                <a:cs typeface="Calibri" panose="020F0502020204030204" pitchFamily="34" charset="0"/>
              </a:rPr>
            </a:br>
            <a:r>
              <a:rPr lang="zh-TW" altLang="en-US" sz="2800" b="1" dirty="0">
                <a:solidFill>
                  <a:schemeClr val="bg1"/>
                </a:solidFill>
                <a:latin typeface="Calibri" panose="020F0502020204030204" pitchFamily="34" charset="0"/>
                <a:cs typeface="Calibri" panose="020F0502020204030204" pitchFamily="34" charset="0"/>
              </a:rPr>
              <a:t>它的資源有限。</a:t>
            </a:r>
            <a:br>
              <a:rPr lang="zh-TW" altLang="en-US" sz="2800" b="1" dirty="0">
                <a:solidFill>
                  <a:schemeClr val="bg1"/>
                </a:solidFill>
                <a:latin typeface="Calibri" panose="020F0502020204030204" pitchFamily="34" charset="0"/>
                <a:cs typeface="Calibri" panose="020F0502020204030204" pitchFamily="34" charset="0"/>
              </a:rPr>
            </a:br>
            <a:r>
              <a:rPr lang="zh-TW" altLang="en-US" sz="2800" b="1" dirty="0">
                <a:solidFill>
                  <a:schemeClr val="bg1"/>
                </a:solidFill>
                <a:latin typeface="Calibri" panose="020F0502020204030204" pitchFamily="34" charset="0"/>
                <a:cs typeface="Calibri" panose="020F0502020204030204" pitchFamily="34" charset="0"/>
              </a:rPr>
              <a:t>如果生活沒有受到控制，</a:t>
            </a:r>
            <a:br>
              <a:rPr lang="zh-TW" altLang="en-US" sz="2800" b="1" dirty="0">
                <a:solidFill>
                  <a:schemeClr val="bg1"/>
                </a:solidFill>
                <a:latin typeface="Calibri" panose="020F0502020204030204" pitchFamily="34" charset="0"/>
                <a:cs typeface="Calibri" panose="020F0502020204030204" pitchFamily="34" charset="0"/>
              </a:rPr>
            </a:br>
            <a:r>
              <a:rPr lang="zh-TW" altLang="en-US" sz="2800" b="1" dirty="0">
                <a:solidFill>
                  <a:schemeClr val="bg1"/>
                </a:solidFill>
                <a:latin typeface="Calibri" panose="020F0502020204030204" pitchFamily="34" charset="0"/>
                <a:cs typeface="Calibri" panose="020F0502020204030204" pitchFamily="34" charset="0"/>
              </a:rPr>
              <a:t>生命將不</a:t>
            </a:r>
            <a:r>
              <a:rPr lang="zh-CN" altLang="en-US" sz="2800" b="1" dirty="0">
                <a:solidFill>
                  <a:schemeClr val="bg1"/>
                </a:solidFill>
                <a:latin typeface="Calibri" panose="020F0502020204030204" pitchFamily="34" charset="0"/>
                <a:cs typeface="Calibri" panose="020F0502020204030204" pitchFamily="34" charset="0"/>
              </a:rPr>
              <a:t>繼續</a:t>
            </a:r>
            <a:r>
              <a:rPr lang="zh-TW" altLang="en-US" sz="2800" b="1" dirty="0">
                <a:solidFill>
                  <a:schemeClr val="bg1"/>
                </a:solidFill>
                <a:latin typeface="Calibri" panose="020F0502020204030204" pitchFamily="34" charset="0"/>
                <a:cs typeface="Calibri" panose="020F0502020204030204" pitchFamily="34" charset="0"/>
              </a:rPr>
              <a:t>存在。</a:t>
            </a:r>
            <a:br>
              <a:rPr lang="zh-TW" altLang="en-US" sz="2800" b="1" dirty="0">
                <a:solidFill>
                  <a:schemeClr val="bg1"/>
                </a:solidFill>
                <a:latin typeface="Calibri" panose="020F0502020204030204" pitchFamily="34" charset="0"/>
                <a:cs typeface="Calibri" panose="020F0502020204030204" pitchFamily="34" charset="0"/>
              </a:rPr>
            </a:br>
            <a:r>
              <a:rPr lang="zh-CN" altLang="en-US" sz="2800" b="1" dirty="0">
                <a:solidFill>
                  <a:schemeClr val="bg1"/>
                </a:solidFill>
                <a:latin typeface="Calibri" panose="020F0502020204030204" pitchFamily="34" charset="0"/>
                <a:cs typeface="Calibri" panose="020F0502020204030204" pitchFamily="34" charset="0"/>
              </a:rPr>
              <a:t>今天的生活習慣</a:t>
            </a:r>
            <a:r>
              <a:rPr lang="zh-TW" altLang="en-US" sz="2800" b="1" dirty="0">
                <a:solidFill>
                  <a:schemeClr val="bg1"/>
                </a:solidFill>
                <a:latin typeface="Calibri" panose="020F0502020204030204" pitchFamily="34" charset="0"/>
                <a:cs typeface="Calibri" panose="020F0502020204030204" pitchFamily="34" charset="0"/>
              </a:rPr>
              <a:t>需要</a:t>
            </a:r>
            <a:r>
              <a:rPr lang="zh-CN" altLang="en-US" sz="2800" b="1" dirty="0">
                <a:solidFill>
                  <a:schemeClr val="bg1"/>
                </a:solidFill>
                <a:latin typeface="Calibri" panose="020F0502020204030204" pitchFamily="34" charset="0"/>
                <a:cs typeface="Calibri" panose="020F0502020204030204" pitchFamily="34" charset="0"/>
              </a:rPr>
              <a:t>修正</a:t>
            </a:r>
            <a:r>
              <a:rPr lang="en-US" altLang="zh-CN" sz="2800" b="1" dirty="0">
                <a:solidFill>
                  <a:schemeClr val="bg1"/>
                </a:solidFill>
                <a:latin typeface="Calibri" panose="020F0502020204030204" pitchFamily="34" charset="0"/>
                <a:cs typeface="Calibri" panose="020F0502020204030204" pitchFamily="34" charset="0"/>
              </a:rPr>
              <a:t>.</a:t>
            </a:r>
            <a:r>
              <a:rPr lang="en-US" altLang="zh-TW" sz="2800" b="1" dirty="0">
                <a:solidFill>
                  <a:schemeClr val="bg1"/>
                </a:solidFill>
                <a:latin typeface="Calibri" panose="020F0502020204030204" pitchFamily="34" charset="0"/>
                <a:cs typeface="Calibri" panose="020F0502020204030204" pitchFamily="34" charset="0"/>
              </a:rPr>
              <a:t>]</a:t>
            </a:r>
            <a:r>
              <a:rPr lang="en-US" sz="2800" b="1" dirty="0">
                <a:solidFill>
                  <a:srgbClr val="FFFFFF"/>
                </a:solidFill>
                <a:latin typeface="Calibri" panose="020F0502020204030204" pitchFamily="34" charset="0"/>
                <a:ea typeface="Calibri"/>
                <a:cs typeface="Calibri" panose="020F0502020204030204" pitchFamily="34" charset="0"/>
                <a:sym typeface="Calibri"/>
              </a:rPr>
              <a:t> </a:t>
            </a:r>
          </a:p>
          <a:p>
            <a:pPr lvl="0"/>
            <a:endParaRPr lang="en-US" sz="2800" b="1" dirty="0">
              <a:solidFill>
                <a:srgbClr val="FFFFFF"/>
              </a:solidFill>
              <a:latin typeface="Calibri" panose="020F0502020204030204" pitchFamily="34" charset="0"/>
              <a:ea typeface="Calibri"/>
              <a:cs typeface="Calibri" panose="020F0502020204030204" pitchFamily="34" charset="0"/>
              <a:sym typeface="Calibri"/>
            </a:endParaRPr>
          </a:p>
          <a:p>
            <a:pPr lvl="0"/>
            <a:r>
              <a:rPr lang="en-US" sz="2800" b="1" dirty="0">
                <a:solidFill>
                  <a:srgbClr val="FFFFFF"/>
                </a:solidFill>
                <a:latin typeface="Calibri" panose="020F0502020204030204" pitchFamily="34" charset="0"/>
                <a:ea typeface="Calibri"/>
                <a:cs typeface="Calibri" panose="020F0502020204030204" pitchFamily="34" charset="0"/>
                <a:sym typeface="Calibri"/>
              </a:rPr>
              <a:t>“This universe is finite, </a:t>
            </a:r>
          </a:p>
          <a:p>
            <a:pPr lvl="0"/>
            <a:r>
              <a:rPr lang="en-US" sz="2800" b="1" dirty="0">
                <a:solidFill>
                  <a:srgbClr val="FFFFFF"/>
                </a:solidFill>
                <a:latin typeface="Calibri" panose="020F0502020204030204" pitchFamily="34" charset="0"/>
                <a:ea typeface="Calibri"/>
                <a:cs typeface="Calibri" panose="020F0502020204030204" pitchFamily="34" charset="0"/>
                <a:sym typeface="Calibri"/>
              </a:rPr>
              <a:t>its resources, finite. </a:t>
            </a:r>
          </a:p>
          <a:p>
            <a:pPr lvl="0"/>
            <a:r>
              <a:rPr lang="en-US" sz="2800" b="1" dirty="0">
                <a:solidFill>
                  <a:srgbClr val="FFFFFF"/>
                </a:solidFill>
                <a:latin typeface="Calibri" panose="020F0502020204030204" pitchFamily="34" charset="0"/>
                <a:ea typeface="Calibri"/>
                <a:cs typeface="Calibri" panose="020F0502020204030204" pitchFamily="34" charset="0"/>
                <a:sym typeface="Calibri"/>
              </a:rPr>
              <a:t>If life is left unchecked, </a:t>
            </a:r>
          </a:p>
          <a:p>
            <a:pPr lvl="0"/>
            <a:r>
              <a:rPr lang="en-US" sz="2800" b="1" dirty="0">
                <a:solidFill>
                  <a:srgbClr val="FFFFFF"/>
                </a:solidFill>
                <a:latin typeface="Calibri" panose="020F0502020204030204" pitchFamily="34" charset="0"/>
                <a:ea typeface="Calibri"/>
                <a:cs typeface="Calibri" panose="020F0502020204030204" pitchFamily="34" charset="0"/>
                <a:sym typeface="Calibri"/>
              </a:rPr>
              <a:t>life will cease to exist. </a:t>
            </a:r>
          </a:p>
          <a:p>
            <a:pPr lvl="0"/>
            <a:r>
              <a:rPr lang="en-US" sz="2800" b="1" dirty="0">
                <a:solidFill>
                  <a:srgbClr val="FFFFFF"/>
                </a:solidFill>
                <a:latin typeface="Calibri" panose="020F0502020204030204" pitchFamily="34" charset="0"/>
                <a:ea typeface="Calibri"/>
                <a:cs typeface="Calibri" panose="020F0502020204030204" pitchFamily="34" charset="0"/>
                <a:sym typeface="Calibri"/>
              </a:rPr>
              <a:t>It needs correcting.”</a:t>
            </a:r>
            <a:endParaRPr lang="en-US" sz="2800" dirty="0">
              <a:solidFill>
                <a:srgbClr val="FFFFFF"/>
              </a:solidFill>
              <a:latin typeface="Calibri" panose="020F0502020204030204" pitchFamily="34" charset="0"/>
              <a:ea typeface="Calibri"/>
              <a:cs typeface="Calibri" panose="020F0502020204030204" pitchFamily="34" charset="0"/>
              <a:sym typeface="Calibri"/>
            </a:endParaRPr>
          </a:p>
          <a:p>
            <a:pPr lvl="0"/>
            <a:endParaRPr sz="2800" b="1" dirty="0">
              <a:solidFill>
                <a:schemeClr val="bg1"/>
              </a:solidFill>
              <a:latin typeface="Calibri" panose="020F0502020204030204" pitchFamily="34" charset="0"/>
              <a:ea typeface="Calibri"/>
              <a:cs typeface="Calibri" panose="020F0502020204030204" pitchFamily="34" charset="0"/>
              <a:sym typeface="Calibri"/>
            </a:endParaRPr>
          </a:p>
          <a:p>
            <a:pPr marL="457200" marR="0" lvl="1" indent="0" algn="r" rtl="0">
              <a:spcBef>
                <a:spcPts val="0"/>
              </a:spcBef>
              <a:spcAft>
                <a:spcPts val="0"/>
              </a:spcAft>
              <a:buNone/>
            </a:pPr>
            <a:r>
              <a:rPr lang="en-US" sz="2800" b="1" i="0" u="none" strike="noStrike" cap="none" dirty="0">
                <a:solidFill>
                  <a:schemeClr val="bg1"/>
                </a:solidFill>
                <a:latin typeface="Calibri" panose="020F0502020204030204" pitchFamily="34" charset="0"/>
                <a:ea typeface="Calibri"/>
                <a:cs typeface="Calibri" panose="020F0502020204030204" pitchFamily="34" charset="0"/>
                <a:sym typeface="Calibri"/>
              </a:rPr>
              <a:t>	- </a:t>
            </a:r>
            <a:r>
              <a:rPr lang="en-US" sz="2800" b="1" i="0" u="none" strike="noStrike" cap="none" dirty="0" err="1">
                <a:solidFill>
                  <a:schemeClr val="bg1"/>
                </a:solidFill>
                <a:latin typeface="Calibri" panose="020F0502020204030204" pitchFamily="34" charset="0"/>
                <a:ea typeface="Calibri"/>
                <a:cs typeface="Calibri" panose="020F0502020204030204" pitchFamily="34" charset="0"/>
                <a:sym typeface="Calibri"/>
              </a:rPr>
              <a:t>Thanos</a:t>
            </a:r>
            <a:endParaRPr sz="2800" b="1" i="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27"/>
        <p:cNvGrpSpPr/>
        <p:nvPr/>
      </p:nvGrpSpPr>
      <p:grpSpPr>
        <a:xfrm>
          <a:off x="0" y="0"/>
          <a:ext cx="0" cy="0"/>
          <a:chOff x="0" y="0"/>
          <a:chExt cx="0" cy="0"/>
        </a:xfrm>
      </p:grpSpPr>
      <p:pic>
        <p:nvPicPr>
          <p:cNvPr id="928" name="Google Shape;928;g5c11756375_2_197" descr="https://www.eea.europa.eu/data-and-maps/figures/global-total-material-use-by/image_original"/>
          <p:cNvPicPr preferRelativeResize="0"/>
          <p:nvPr/>
        </p:nvPicPr>
        <p:blipFill rotWithShape="1">
          <a:blip r:embed="rId3">
            <a:alphaModFix/>
          </a:blip>
          <a:srcRect l="-810" b="-27"/>
          <a:stretch/>
        </p:blipFill>
        <p:spPr>
          <a:xfrm>
            <a:off x="454176" y="1420991"/>
            <a:ext cx="8689825" cy="4816321"/>
          </a:xfrm>
          <a:prstGeom prst="rect">
            <a:avLst/>
          </a:prstGeom>
          <a:noFill/>
          <a:ln>
            <a:noFill/>
          </a:ln>
        </p:spPr>
      </p:pic>
      <p:sp>
        <p:nvSpPr>
          <p:cNvPr id="929" name="Google Shape;929;g5c11756375_2_197"/>
          <p:cNvSpPr txBox="1"/>
          <p:nvPr/>
        </p:nvSpPr>
        <p:spPr>
          <a:xfrm>
            <a:off x="8146637" y="4734707"/>
            <a:ext cx="780018" cy="523216"/>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Biomass</a:t>
            </a:r>
            <a:endParaRPr/>
          </a:p>
          <a:p>
            <a:pPr marL="0" marR="0" lvl="0" indent="0" algn="l" rtl="0">
              <a:lnSpc>
                <a:spcPct val="10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生質</a:t>
            </a:r>
            <a:endParaRPr sz="1400" b="0" i="0" u="none" strike="noStrike" cap="none">
              <a:solidFill>
                <a:schemeClr val="lt1"/>
              </a:solidFill>
              <a:latin typeface="Calibri"/>
              <a:ea typeface="Calibri"/>
              <a:cs typeface="Calibri"/>
              <a:sym typeface="Calibri"/>
            </a:endParaRPr>
          </a:p>
        </p:txBody>
      </p:sp>
      <p:sp>
        <p:nvSpPr>
          <p:cNvPr id="930" name="Google Shape;930;g5c11756375_2_197"/>
          <p:cNvSpPr/>
          <p:nvPr/>
        </p:nvSpPr>
        <p:spPr>
          <a:xfrm>
            <a:off x="6288114" y="2770361"/>
            <a:ext cx="191590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7F7F7F"/>
                </a:solidFill>
                <a:latin typeface="Calibri"/>
                <a:ea typeface="Calibri"/>
                <a:cs typeface="Calibri"/>
                <a:sym typeface="Calibri"/>
              </a:rPr>
              <a:t>Construction Minerals</a:t>
            </a:r>
            <a:endParaRPr/>
          </a:p>
          <a:p>
            <a:pPr marL="0" marR="0" lvl="0" indent="0" algn="l" rtl="0">
              <a:spcBef>
                <a:spcPts val="0"/>
              </a:spcBef>
              <a:spcAft>
                <a:spcPts val="0"/>
              </a:spcAft>
              <a:buNone/>
            </a:pPr>
            <a:r>
              <a:rPr lang="en-US" sz="1400">
                <a:solidFill>
                  <a:srgbClr val="7F7F7F"/>
                </a:solidFill>
                <a:latin typeface="Calibri"/>
                <a:ea typeface="Calibri"/>
                <a:cs typeface="Calibri"/>
                <a:sym typeface="Calibri"/>
              </a:rPr>
              <a:t>建築類礦物</a:t>
            </a:r>
            <a:endParaRPr sz="1400">
              <a:solidFill>
                <a:srgbClr val="7F7F7F"/>
              </a:solidFill>
              <a:latin typeface="Calibri"/>
              <a:ea typeface="Calibri"/>
              <a:cs typeface="Calibri"/>
              <a:sym typeface="Calibri"/>
            </a:endParaRPr>
          </a:p>
        </p:txBody>
      </p:sp>
      <p:sp>
        <p:nvSpPr>
          <p:cNvPr id="931" name="Google Shape;931;g5c11756375_2_197"/>
          <p:cNvSpPr/>
          <p:nvPr/>
        </p:nvSpPr>
        <p:spPr>
          <a:xfrm>
            <a:off x="6288114" y="3341346"/>
            <a:ext cx="242245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398F98"/>
                </a:solidFill>
                <a:latin typeface="Calibri"/>
                <a:ea typeface="Calibri"/>
                <a:cs typeface="Calibri"/>
                <a:sym typeface="Calibri"/>
              </a:rPr>
              <a:t>Ores and Industrial Minerals</a:t>
            </a:r>
            <a:endParaRPr/>
          </a:p>
          <a:p>
            <a:pPr marL="0" marR="0" lvl="0" indent="0" algn="l" rtl="0">
              <a:spcBef>
                <a:spcPts val="0"/>
              </a:spcBef>
              <a:spcAft>
                <a:spcPts val="0"/>
              </a:spcAft>
              <a:buNone/>
            </a:pPr>
            <a:r>
              <a:rPr lang="en-US" sz="1400">
                <a:solidFill>
                  <a:srgbClr val="398F98"/>
                </a:solidFill>
                <a:latin typeface="Calibri"/>
                <a:ea typeface="Calibri"/>
                <a:cs typeface="Calibri"/>
                <a:sym typeface="Calibri"/>
              </a:rPr>
              <a:t>礦石和工業用礦物</a:t>
            </a:r>
            <a:endParaRPr sz="1400">
              <a:solidFill>
                <a:srgbClr val="398F98"/>
              </a:solidFill>
              <a:latin typeface="Calibri"/>
              <a:ea typeface="Calibri"/>
              <a:cs typeface="Calibri"/>
              <a:sym typeface="Calibri"/>
            </a:endParaRPr>
          </a:p>
        </p:txBody>
      </p:sp>
      <p:sp>
        <p:nvSpPr>
          <p:cNvPr id="932" name="Google Shape;932;g5c11756375_2_197"/>
          <p:cNvSpPr/>
          <p:nvPr/>
        </p:nvSpPr>
        <p:spPr>
          <a:xfrm>
            <a:off x="7729032" y="3961003"/>
            <a:ext cx="12698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Calibri"/>
                <a:ea typeface="Calibri"/>
                <a:cs typeface="Calibri"/>
                <a:sym typeface="Calibri"/>
              </a:rPr>
              <a:t>Fossil Energy</a:t>
            </a:r>
            <a:endParaRPr dirty="0"/>
          </a:p>
          <a:p>
            <a:pPr marL="0" marR="0" lvl="0" indent="0" algn="l" rtl="0">
              <a:spcBef>
                <a:spcPts val="0"/>
              </a:spcBef>
              <a:spcAft>
                <a:spcPts val="0"/>
              </a:spcAft>
              <a:buNone/>
            </a:pPr>
            <a:r>
              <a:rPr lang="en-US" sz="1400" dirty="0" err="1">
                <a:solidFill>
                  <a:schemeClr val="lt1"/>
                </a:solidFill>
                <a:latin typeface="Calibri"/>
                <a:ea typeface="Calibri"/>
                <a:cs typeface="Calibri"/>
                <a:sym typeface="Calibri"/>
              </a:rPr>
              <a:t>化石能源載體</a:t>
            </a:r>
            <a:endParaRPr sz="1400" dirty="0">
              <a:solidFill>
                <a:schemeClr val="lt1"/>
              </a:solidFill>
              <a:latin typeface="Calibri"/>
              <a:ea typeface="Calibri"/>
              <a:cs typeface="Calibri"/>
              <a:sym typeface="Calibri"/>
            </a:endParaRPr>
          </a:p>
        </p:txBody>
      </p:sp>
      <p:sp>
        <p:nvSpPr>
          <p:cNvPr id="933" name="Google Shape;933;g5c11756375_2_197"/>
          <p:cNvSpPr txBox="1"/>
          <p:nvPr/>
        </p:nvSpPr>
        <p:spPr>
          <a:xfrm>
            <a:off x="8480121" y="5999966"/>
            <a:ext cx="662617" cy="237345"/>
          </a:xfrm>
          <a:prstGeom prst="rect">
            <a:avLst/>
          </a:prstGeom>
          <a:solidFill>
            <a:schemeClr val="l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934" name="Google Shape;934;g5c11756375_2_197"/>
          <p:cNvSpPr txBox="1"/>
          <p:nvPr/>
        </p:nvSpPr>
        <p:spPr>
          <a:xfrm>
            <a:off x="467544" y="1113218"/>
            <a:ext cx="1158326" cy="30777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lt2"/>
              </a:buClr>
              <a:buSzPts val="1400"/>
              <a:buFont typeface="Calibri"/>
              <a:buNone/>
            </a:pPr>
            <a:r>
              <a:rPr lang="en-US" sz="1400" b="0" i="0" u="none" strike="noStrike" cap="none" dirty="0">
                <a:solidFill>
                  <a:schemeClr val="lt2"/>
                </a:solidFill>
                <a:latin typeface="Calibri"/>
                <a:ea typeface="Calibri"/>
                <a:cs typeface="Calibri"/>
                <a:sym typeface="Calibri"/>
              </a:rPr>
              <a:t>Billion </a:t>
            </a:r>
            <a:r>
              <a:rPr lang="en-US" sz="1400" b="0" i="0" u="none" strike="noStrike" cap="none" dirty="0" err="1">
                <a:solidFill>
                  <a:schemeClr val="lt2"/>
                </a:solidFill>
                <a:latin typeface="Calibri"/>
                <a:ea typeface="Calibri"/>
                <a:cs typeface="Calibri"/>
                <a:sym typeface="Calibri"/>
              </a:rPr>
              <a:t>tonnes</a:t>
            </a:r>
            <a:endParaRPr sz="1400" b="0" i="0" u="none" strike="noStrike" cap="none" dirty="0">
              <a:solidFill>
                <a:schemeClr val="lt2"/>
              </a:solidFill>
              <a:latin typeface="Calibri"/>
              <a:ea typeface="Calibri"/>
              <a:cs typeface="Calibri"/>
              <a:sym typeface="Calibri"/>
            </a:endParaRPr>
          </a:p>
        </p:txBody>
      </p:sp>
      <p:sp>
        <p:nvSpPr>
          <p:cNvPr id="935" name="Google Shape;935;g5c11756375_2_197"/>
          <p:cNvSpPr txBox="1">
            <a:spLocks noGrp="1"/>
          </p:cNvSpPr>
          <p:nvPr>
            <p:ph type="title"/>
          </p:nvPr>
        </p:nvSpPr>
        <p:spPr>
          <a:xfrm>
            <a:off x="431623" y="383564"/>
            <a:ext cx="7772400" cy="64204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Helvetica Neue"/>
              <a:buNone/>
            </a:pPr>
            <a:r>
              <a:rPr lang="zh-CN" altLang="en-US" dirty="0">
                <a:latin typeface="Helvetica Neue"/>
                <a:ea typeface="Helvetica Neue"/>
                <a:cs typeface="Helvetica Neue"/>
                <a:sym typeface="Helvetica Neue"/>
              </a:rPr>
              <a:t>我們使用了多少資源</a:t>
            </a:r>
            <a:r>
              <a:rPr lang="zh-TW" altLang="en-US" dirty="0">
                <a:latin typeface="Helvetica Neue"/>
                <a:ea typeface="Helvetica Neue"/>
                <a:cs typeface="Helvetica Neue"/>
                <a:sym typeface="Helvetica Neue"/>
              </a:rPr>
              <a:t>？</a:t>
            </a:r>
            <a:endParaRPr sz="4000" b="1" dirty="0">
              <a:latin typeface="Helvetica Neue"/>
              <a:ea typeface="Helvetica Neue"/>
              <a:cs typeface="Helvetica Neue"/>
              <a:sym typeface="Helvetica Neue"/>
            </a:endParaRPr>
          </a:p>
        </p:txBody>
      </p:sp>
      <p:sp>
        <p:nvSpPr>
          <p:cNvPr id="936" name="Google Shape;936;g5c11756375_2_197"/>
          <p:cNvSpPr txBox="1">
            <a:spLocks noGrp="1"/>
          </p:cNvSpPr>
          <p:nvPr>
            <p:ph type="body" idx="1"/>
          </p:nvPr>
        </p:nvSpPr>
        <p:spPr>
          <a:xfrm>
            <a:off x="0" y="6412537"/>
            <a:ext cx="6084300" cy="4986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Clr>
                <a:schemeClr val="dk1"/>
              </a:buClr>
              <a:buSzPts val="1050"/>
              <a:buNone/>
            </a:pPr>
            <a:r>
              <a:rPr lang="en-US" sz="1050" dirty="0"/>
              <a:t>Source: </a:t>
            </a:r>
            <a:r>
              <a:rPr lang="en-US" sz="1050" dirty="0" err="1"/>
              <a:t>Krausmann</a:t>
            </a:r>
            <a:r>
              <a:rPr lang="en-US" sz="1050" dirty="0"/>
              <a:t> et al., 2009, published in Decoupling Natural Resource Use and Environmental Impacts from Economical Growth, UNEP  (data updated in 2011)</a:t>
            </a:r>
            <a:endParaRPr sz="1050" b="0" i="0" u="none" strike="noStrike" cap="none"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40"/>
        <p:cNvGrpSpPr/>
        <p:nvPr/>
      </p:nvGrpSpPr>
      <p:grpSpPr>
        <a:xfrm>
          <a:off x="0" y="0"/>
          <a:ext cx="0" cy="0"/>
          <a:chOff x="0" y="0"/>
          <a:chExt cx="0" cy="0"/>
        </a:xfrm>
      </p:grpSpPr>
      <p:sp>
        <p:nvSpPr>
          <p:cNvPr id="941" name="Google Shape;941;g5c11756375_2_209"/>
          <p:cNvSpPr txBox="1">
            <a:spLocks noGrp="1"/>
          </p:cNvSpPr>
          <p:nvPr>
            <p:ph type="title"/>
          </p:nvPr>
        </p:nvSpPr>
        <p:spPr>
          <a:xfrm>
            <a:off x="76200" y="568762"/>
            <a:ext cx="7772400" cy="64204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Helvetica Neue"/>
              <a:buNone/>
            </a:pPr>
            <a:r>
              <a:rPr lang="zh-CN" altLang="en-US" dirty="0">
                <a:latin typeface="Helvetica Neue"/>
                <a:ea typeface="Helvetica Neue"/>
                <a:cs typeface="Helvetica Neue"/>
                <a:sym typeface="Helvetica Neue"/>
              </a:rPr>
              <a:t>我們還有多少資源</a:t>
            </a:r>
            <a:r>
              <a:rPr lang="zh-TW" altLang="en-US" dirty="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942" name="Google Shape;942;g5c11756375_2_209"/>
          <p:cNvSpPr/>
          <p:nvPr/>
        </p:nvSpPr>
        <p:spPr>
          <a:xfrm>
            <a:off x="1693" y="1210803"/>
            <a:ext cx="9142307" cy="5684775"/>
          </a:xfrm>
          <a:prstGeom prst="rect">
            <a:avLst/>
          </a:prstGeom>
          <a:solidFill>
            <a:srgbClr val="159FA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g5c11756375_2_209"/>
          <p:cNvSpPr txBox="1"/>
          <p:nvPr/>
        </p:nvSpPr>
        <p:spPr>
          <a:xfrm>
            <a:off x="-77239" y="6649357"/>
            <a:ext cx="103906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dk1"/>
                </a:solidFill>
                <a:latin typeface="Microsoft JhengHei"/>
                <a:ea typeface="Microsoft JhengHei"/>
                <a:cs typeface="Microsoft JhengHei"/>
                <a:sym typeface="Microsoft JhengHei"/>
              </a:rPr>
              <a:t>Source: Plan C</a:t>
            </a:r>
            <a:endParaRPr sz="1000" dirty="0">
              <a:solidFill>
                <a:schemeClr val="dk1"/>
              </a:solidFill>
              <a:latin typeface="Microsoft JhengHei"/>
              <a:ea typeface="Microsoft JhengHei"/>
              <a:cs typeface="Microsoft JhengHei"/>
              <a:sym typeface="Microsoft JhengHei"/>
            </a:endParaRPr>
          </a:p>
        </p:txBody>
      </p:sp>
      <p:pic>
        <p:nvPicPr>
          <p:cNvPr id="944" name="Google Shape;944;g5c11756375_2_209"/>
          <p:cNvPicPr preferRelativeResize="0"/>
          <p:nvPr/>
        </p:nvPicPr>
        <p:blipFill rotWithShape="1">
          <a:blip r:embed="rId3">
            <a:alphaModFix/>
          </a:blip>
          <a:srcRect/>
          <a:stretch/>
        </p:blipFill>
        <p:spPr>
          <a:xfrm>
            <a:off x="76200" y="1555724"/>
            <a:ext cx="9008150" cy="50103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84"/>
        <p:cNvGrpSpPr/>
        <p:nvPr/>
      </p:nvGrpSpPr>
      <p:grpSpPr>
        <a:xfrm>
          <a:off x="0" y="0"/>
          <a:ext cx="0" cy="0"/>
          <a:chOff x="0" y="0"/>
          <a:chExt cx="0" cy="0"/>
        </a:xfrm>
      </p:grpSpPr>
      <p:sp>
        <p:nvSpPr>
          <p:cNvPr id="985" name="Google Shape;985;g5c11756375_2_251"/>
          <p:cNvSpPr txBox="1">
            <a:spLocks noGrp="1"/>
          </p:cNvSpPr>
          <p:nvPr>
            <p:ph type="title"/>
          </p:nvPr>
        </p:nvSpPr>
        <p:spPr>
          <a:xfrm>
            <a:off x="555199" y="364692"/>
            <a:ext cx="7772400" cy="64204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libri"/>
              <a:buNone/>
            </a:pPr>
            <a:r>
              <a:rPr lang="zh-CN" altLang="en-US" dirty="0"/>
              <a:t>中產階級人口提高</a:t>
            </a:r>
            <a:endParaRPr dirty="0"/>
          </a:p>
        </p:txBody>
      </p:sp>
      <p:sp>
        <p:nvSpPr>
          <p:cNvPr id="986" name="Google Shape;986;g5c11756375_2_251"/>
          <p:cNvSpPr txBox="1"/>
          <p:nvPr/>
        </p:nvSpPr>
        <p:spPr>
          <a:xfrm>
            <a:off x="611644" y="959190"/>
            <a:ext cx="498789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000" b="1" dirty="0">
                <a:solidFill>
                  <a:srgbClr val="2D5F56"/>
                </a:solidFill>
                <a:latin typeface="Microsoft JhengHei"/>
                <a:ea typeface="Microsoft JhengHei"/>
                <a:cs typeface="Microsoft JhengHei"/>
                <a:sym typeface="Microsoft JhengHei"/>
              </a:rPr>
              <a:t>到</a:t>
            </a:r>
            <a:r>
              <a:rPr lang="en-US" altLang="zh-TW" sz="2000" b="1" dirty="0">
                <a:solidFill>
                  <a:srgbClr val="2D5F56"/>
                </a:solidFill>
                <a:latin typeface="Microsoft JhengHei"/>
                <a:ea typeface="Microsoft JhengHei"/>
                <a:cs typeface="Microsoft JhengHei"/>
                <a:sym typeface="Microsoft JhengHei"/>
              </a:rPr>
              <a:t>2030</a:t>
            </a:r>
            <a:r>
              <a:rPr lang="zh-CN" altLang="en-US" sz="2000" b="1" dirty="0">
                <a:solidFill>
                  <a:srgbClr val="2D5F56"/>
                </a:solidFill>
                <a:latin typeface="Microsoft JhengHei"/>
                <a:ea typeface="Microsoft JhengHei"/>
                <a:cs typeface="Microsoft JhengHei"/>
                <a:sym typeface="Microsoft JhengHei"/>
              </a:rPr>
              <a:t>年增加三十億人</a:t>
            </a:r>
            <a:r>
              <a:rPr lang="zh-TW" altLang="en-US" sz="2000" b="1" dirty="0">
                <a:solidFill>
                  <a:srgbClr val="2D5F56"/>
                </a:solidFill>
                <a:latin typeface="Microsoft JhengHei"/>
                <a:ea typeface="Microsoft JhengHei"/>
                <a:cs typeface="Microsoft JhengHei"/>
                <a:sym typeface="Microsoft JhengHei"/>
              </a:rPr>
              <a:t>（</a:t>
            </a:r>
            <a:r>
              <a:rPr lang="en-US" sz="2000" b="1" dirty="0">
                <a:solidFill>
                  <a:srgbClr val="2D5F56"/>
                </a:solidFill>
                <a:latin typeface="Microsoft JhengHei"/>
                <a:ea typeface="Microsoft JhengHei"/>
                <a:cs typeface="Microsoft JhengHei"/>
                <a:sym typeface="Microsoft JhengHei"/>
              </a:rPr>
              <a:t>3 billion</a:t>
            </a:r>
            <a:r>
              <a:rPr lang="zh-TW" altLang="en-US" sz="2000" b="1" dirty="0">
                <a:solidFill>
                  <a:srgbClr val="2D5F56"/>
                </a:solidFill>
                <a:latin typeface="Microsoft JhengHei"/>
                <a:ea typeface="Microsoft JhengHei"/>
                <a:cs typeface="Microsoft JhengHei"/>
                <a:sym typeface="Microsoft JhengHei"/>
              </a:rPr>
              <a:t>）</a:t>
            </a:r>
            <a:endParaRPr sz="2000" dirty="0">
              <a:solidFill>
                <a:srgbClr val="2D5F56"/>
              </a:solidFill>
              <a:latin typeface="Microsoft JhengHei"/>
              <a:ea typeface="Microsoft JhengHei"/>
              <a:cs typeface="Microsoft JhengHei"/>
              <a:sym typeface="Microsoft JhengHei"/>
            </a:endParaRPr>
          </a:p>
        </p:txBody>
      </p:sp>
      <p:sp>
        <p:nvSpPr>
          <p:cNvPr id="987" name="Google Shape;987;g5c11756375_2_251"/>
          <p:cNvSpPr/>
          <p:nvPr/>
        </p:nvSpPr>
        <p:spPr>
          <a:xfrm>
            <a:off x="6226175" y="1235075"/>
            <a:ext cx="1171575" cy="524260"/>
          </a:xfrm>
          <a:prstGeom prst="ellipse">
            <a:avLst/>
          </a:prstGeom>
          <a:solidFill>
            <a:srgbClr val="82841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988" name="Google Shape;988;g5c11756375_2_251" descr="http://images.huffingtonpost.com/2014-12-24-GlobalMiddleClass_infographicSM.jpg"/>
          <p:cNvPicPr preferRelativeResize="0"/>
          <p:nvPr/>
        </p:nvPicPr>
        <p:blipFill rotWithShape="1">
          <a:blip r:embed="rId3">
            <a:alphaModFix/>
          </a:blip>
          <a:srcRect t="412"/>
          <a:stretch/>
        </p:blipFill>
        <p:spPr>
          <a:xfrm>
            <a:off x="-14990" y="1336579"/>
            <a:ext cx="9297974" cy="55324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92"/>
        <p:cNvGrpSpPr/>
        <p:nvPr/>
      </p:nvGrpSpPr>
      <p:grpSpPr>
        <a:xfrm>
          <a:off x="0" y="0"/>
          <a:ext cx="0" cy="0"/>
          <a:chOff x="0" y="0"/>
          <a:chExt cx="0" cy="0"/>
        </a:xfrm>
      </p:grpSpPr>
      <p:sp>
        <p:nvSpPr>
          <p:cNvPr id="1093" name="Google Shape;1093;g5c11756375_2_282"/>
          <p:cNvSpPr/>
          <p:nvPr/>
        </p:nvSpPr>
        <p:spPr>
          <a:xfrm>
            <a:off x="0" y="0"/>
            <a:ext cx="9144000" cy="6858000"/>
          </a:xfrm>
          <a:prstGeom prst="rect">
            <a:avLst/>
          </a:prstGeom>
          <a:solidFill>
            <a:srgbClr val="7B797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94" name="Google Shape;1094;g5c11756375_2_282"/>
          <p:cNvSpPr txBox="1">
            <a:spLocks noGrp="1"/>
          </p:cNvSpPr>
          <p:nvPr>
            <p:ph type="title"/>
          </p:nvPr>
        </p:nvSpPr>
        <p:spPr>
          <a:xfrm>
            <a:off x="0" y="341849"/>
            <a:ext cx="7772400" cy="127487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Helvetica Neue"/>
              <a:buNone/>
            </a:pPr>
            <a:r>
              <a:rPr lang="zh-CN" altLang="en-US" sz="5000" dirty="0">
                <a:solidFill>
                  <a:schemeClr val="lt1"/>
                </a:solidFill>
                <a:latin typeface="Helvetica Neue"/>
                <a:ea typeface="Helvetica Neue"/>
                <a:cs typeface="Helvetica Neue"/>
                <a:sym typeface="Helvetica Neue"/>
              </a:rPr>
              <a:t>傳統的線狀經濟</a:t>
            </a:r>
            <a:endParaRPr sz="5000" dirty="0">
              <a:solidFill>
                <a:schemeClr val="lt1"/>
              </a:solidFill>
              <a:latin typeface="Helvetica Neue"/>
              <a:ea typeface="Helvetica Neue"/>
              <a:cs typeface="Helvetica Neue"/>
              <a:sym typeface="Helvetica Neue"/>
            </a:endParaRPr>
          </a:p>
        </p:txBody>
      </p:sp>
      <p:pic>
        <p:nvPicPr>
          <p:cNvPr id="1096" name="Google Shape;1096;g5c11756375_2_282" descr="linear-circular-cropped.png"/>
          <p:cNvPicPr preferRelativeResize="0"/>
          <p:nvPr/>
        </p:nvPicPr>
        <p:blipFill rotWithShape="1">
          <a:blip r:embed="rId3">
            <a:alphaModFix/>
          </a:blip>
          <a:srcRect l="2602" t="46804" r="52179" b="24465"/>
          <a:stretch/>
        </p:blipFill>
        <p:spPr>
          <a:xfrm>
            <a:off x="-66102" y="2016827"/>
            <a:ext cx="8258110" cy="2544488"/>
          </a:xfrm>
          <a:prstGeom prst="rect">
            <a:avLst/>
          </a:prstGeom>
          <a:noFill/>
          <a:ln>
            <a:noFill/>
          </a:ln>
        </p:spPr>
      </p:pic>
      <p:grpSp>
        <p:nvGrpSpPr>
          <p:cNvPr id="1097" name="Google Shape;1097;g5c11756375_2_282"/>
          <p:cNvGrpSpPr/>
          <p:nvPr/>
        </p:nvGrpSpPr>
        <p:grpSpPr>
          <a:xfrm>
            <a:off x="0" y="4964932"/>
            <a:ext cx="9382246" cy="1893068"/>
            <a:chOff x="-1" y="4170595"/>
            <a:chExt cx="9382246" cy="1893068"/>
          </a:xfrm>
        </p:grpSpPr>
        <p:pic>
          <p:nvPicPr>
            <p:cNvPr id="1098" name="Google Shape;1098;g5c11756375_2_282"/>
            <p:cNvPicPr preferRelativeResize="0"/>
            <p:nvPr/>
          </p:nvPicPr>
          <p:blipFill rotWithShape="1">
            <a:blip r:embed="rId4">
              <a:alphaModFix/>
            </a:blip>
            <a:srcRect r="13770"/>
            <a:stretch/>
          </p:blipFill>
          <p:spPr>
            <a:xfrm>
              <a:off x="-1" y="4174113"/>
              <a:ext cx="3245589" cy="1889550"/>
            </a:xfrm>
            <a:prstGeom prst="rect">
              <a:avLst/>
            </a:prstGeom>
            <a:noFill/>
            <a:ln>
              <a:noFill/>
            </a:ln>
          </p:spPr>
        </p:pic>
        <p:pic>
          <p:nvPicPr>
            <p:cNvPr id="1099" name="Google Shape;1099;g5c11756375_2_282"/>
            <p:cNvPicPr preferRelativeResize="0"/>
            <p:nvPr/>
          </p:nvPicPr>
          <p:blipFill rotWithShape="1">
            <a:blip r:embed="rId5">
              <a:alphaModFix/>
            </a:blip>
            <a:srcRect r="25550"/>
            <a:stretch/>
          </p:blipFill>
          <p:spPr>
            <a:xfrm>
              <a:off x="3245588" y="4174113"/>
              <a:ext cx="3059896" cy="1889550"/>
            </a:xfrm>
            <a:prstGeom prst="rect">
              <a:avLst/>
            </a:prstGeom>
            <a:noFill/>
            <a:ln>
              <a:noFill/>
            </a:ln>
          </p:spPr>
        </p:pic>
        <p:pic>
          <p:nvPicPr>
            <p:cNvPr id="1100" name="Google Shape;1100;g5c11756375_2_282"/>
            <p:cNvPicPr preferRelativeResize="0"/>
            <p:nvPr/>
          </p:nvPicPr>
          <p:blipFill rotWithShape="1">
            <a:blip r:embed="rId6">
              <a:alphaModFix/>
            </a:blip>
            <a:srcRect r="22178"/>
            <a:stretch/>
          </p:blipFill>
          <p:spPr>
            <a:xfrm>
              <a:off x="6305485" y="4170595"/>
              <a:ext cx="3076760" cy="189306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sp>
        <p:nvSpPr>
          <p:cNvPr id="1114" name="Google Shape;1114;g5c2462eec3_1_5"/>
          <p:cNvSpPr/>
          <p:nvPr/>
        </p:nvSpPr>
        <p:spPr>
          <a:xfrm>
            <a:off x="0" y="0"/>
            <a:ext cx="9188100" cy="6858000"/>
          </a:xfrm>
          <a:prstGeom prst="rect">
            <a:avLst/>
          </a:pr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15" name="Google Shape;1115;g5c2462eec3_1_5" descr="Image result for incandescent light bulb"/>
          <p:cNvPicPr preferRelativeResize="0"/>
          <p:nvPr/>
        </p:nvPicPr>
        <p:blipFill rotWithShape="1">
          <a:blip r:embed="rId3">
            <a:alphaModFix/>
          </a:blip>
          <a:srcRect/>
          <a:stretch/>
        </p:blipFill>
        <p:spPr>
          <a:xfrm rot="10800000">
            <a:off x="428625" y="115743"/>
            <a:ext cx="4802910" cy="4296774"/>
          </a:xfrm>
          <a:prstGeom prst="rect">
            <a:avLst/>
          </a:prstGeom>
          <a:noFill/>
          <a:ln>
            <a:noFill/>
          </a:ln>
        </p:spPr>
      </p:pic>
      <p:sp>
        <p:nvSpPr>
          <p:cNvPr id="1116" name="Google Shape;1116;g5c2462eec3_1_5"/>
          <p:cNvSpPr txBox="1"/>
          <p:nvPr/>
        </p:nvSpPr>
        <p:spPr>
          <a:xfrm>
            <a:off x="3080508" y="1163403"/>
            <a:ext cx="5737816" cy="246840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zh-CN" altLang="en-US" sz="3200" b="1" dirty="0">
                <a:solidFill>
                  <a:schemeClr val="lt1"/>
                </a:solidFill>
                <a:latin typeface="Helvetica Neue"/>
                <a:ea typeface="Helvetica Neue"/>
                <a:cs typeface="Helvetica Neue"/>
                <a:sym typeface="Helvetica Neue"/>
              </a:rPr>
              <a:t>我們可以選擇別的生活方式嗎</a:t>
            </a:r>
            <a:r>
              <a:rPr lang="zh-TW" altLang="en-US" sz="3200" b="1" dirty="0">
                <a:solidFill>
                  <a:schemeClr val="lt1"/>
                </a:solidFill>
                <a:latin typeface="Helvetica Neue"/>
                <a:ea typeface="Helvetica Neue"/>
                <a:cs typeface="Helvetica Neue"/>
                <a:sym typeface="Helvetica Neue"/>
              </a:rPr>
              <a:t>？</a:t>
            </a:r>
            <a:endParaRPr lang="en-US" altLang="zh-TW" sz="3200" b="1" dirty="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4000" b="1" dirty="0">
                <a:solidFill>
                  <a:srgbClr val="C00000"/>
                </a:solidFill>
                <a:latin typeface="Helvetica Neue"/>
                <a:ea typeface="Helvetica Neue"/>
                <a:cs typeface="Helvetica Neue"/>
                <a:sym typeface="Helvetica Neue"/>
              </a:rPr>
              <a:t>  </a:t>
            </a:r>
            <a:endParaRPr dirty="0"/>
          </a:p>
          <a:p>
            <a:pPr marL="0" marR="0" lvl="0" indent="0" algn="l" rtl="0">
              <a:spcBef>
                <a:spcPts val="0"/>
              </a:spcBef>
              <a:spcAft>
                <a:spcPts val="0"/>
              </a:spcAft>
              <a:buNone/>
            </a:pPr>
            <a:r>
              <a:rPr lang="zh-TW" altLang="en-US" sz="3600" b="1" dirty="0">
                <a:solidFill>
                  <a:schemeClr val="lt1"/>
                </a:solidFill>
                <a:latin typeface="Helvetica Neue"/>
                <a:ea typeface="Helvetica Neue"/>
                <a:cs typeface="Helvetica Neue"/>
                <a:sym typeface="Helvetica Neue"/>
              </a:rPr>
              <a:t>「</a:t>
            </a:r>
            <a:r>
              <a:rPr lang="zh-CN" altLang="en-US" sz="3600" b="1" dirty="0">
                <a:solidFill>
                  <a:schemeClr val="lt1"/>
                </a:solidFill>
                <a:latin typeface="Helvetica Neue"/>
                <a:ea typeface="Helvetica Neue"/>
                <a:cs typeface="Helvetica Neue"/>
                <a:sym typeface="Helvetica Neue"/>
              </a:rPr>
              <a:t>循環經濟</a:t>
            </a:r>
            <a:r>
              <a:rPr lang="zh-TW" altLang="en-US" sz="3600" b="1" dirty="0">
                <a:solidFill>
                  <a:schemeClr val="lt1"/>
                </a:solidFill>
                <a:latin typeface="Helvetica Neue"/>
                <a:ea typeface="Helvetica Neue"/>
                <a:cs typeface="Helvetica Neue"/>
                <a:sym typeface="Helvetica Neue"/>
              </a:rPr>
              <a:t>」</a:t>
            </a:r>
            <a:r>
              <a:rPr lang="zh-CN" altLang="en-US" sz="3600" b="1" dirty="0">
                <a:solidFill>
                  <a:schemeClr val="lt1"/>
                </a:solidFill>
                <a:latin typeface="Helvetica Neue"/>
                <a:ea typeface="Helvetica Neue"/>
                <a:cs typeface="Helvetica Neue"/>
                <a:sym typeface="Helvetica Neue"/>
              </a:rPr>
              <a:t>是什麼</a:t>
            </a:r>
            <a:r>
              <a:rPr lang="zh-TW" altLang="en-US" sz="3600" b="1" dirty="0">
                <a:solidFill>
                  <a:schemeClr val="lt1"/>
                </a:solidFill>
                <a:latin typeface="Helvetica Neue"/>
                <a:ea typeface="Helvetica Neue"/>
                <a:cs typeface="Helvetica Neue"/>
                <a:sym typeface="Helvetica Neue"/>
              </a:rPr>
              <a:t>？</a:t>
            </a:r>
            <a:endParaRPr sz="3600" b="1" i="0" u="none" strike="noStrike" cap="none" dirty="0">
              <a:solidFill>
                <a:schemeClr val="lt1"/>
              </a:solidFill>
              <a:latin typeface="Helvetica Neue"/>
              <a:ea typeface="Helvetica Neue"/>
              <a:cs typeface="Helvetica Neue"/>
              <a:sym typeface="Helvetica Neue"/>
            </a:endParaRPr>
          </a:p>
        </p:txBody>
      </p:sp>
      <p:sp>
        <p:nvSpPr>
          <p:cNvPr id="1117" name="Google Shape;1117;g5c2462eec3_1_5"/>
          <p:cNvSpPr/>
          <p:nvPr/>
        </p:nvSpPr>
        <p:spPr>
          <a:xfrm>
            <a:off x="4990925" y="3572591"/>
            <a:ext cx="3517800" cy="52320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2800" b="1">
              <a:solidFill>
                <a:schemeClr val="accent4"/>
              </a:solidFill>
              <a:latin typeface="Microsoft JhengHei"/>
              <a:ea typeface="Microsoft JhengHei"/>
              <a:cs typeface="Microsoft JhengHei"/>
              <a:sym typeface="Microsoft JhengHe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13"/>
        <p:cNvGrpSpPr/>
        <p:nvPr/>
      </p:nvGrpSpPr>
      <p:grpSpPr>
        <a:xfrm>
          <a:off x="0" y="0"/>
          <a:ext cx="0" cy="0"/>
          <a:chOff x="0" y="0"/>
          <a:chExt cx="0" cy="0"/>
        </a:xfrm>
      </p:grpSpPr>
      <p:sp>
        <p:nvSpPr>
          <p:cNvPr id="1114" name="Google Shape;1114;g5c2462eec3_1_5"/>
          <p:cNvSpPr/>
          <p:nvPr/>
        </p:nvSpPr>
        <p:spPr>
          <a:xfrm>
            <a:off x="0" y="0"/>
            <a:ext cx="9188100" cy="6858000"/>
          </a:xfrm>
          <a:prstGeom prst="rect">
            <a:avLst/>
          </a:pr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1117" name="Google Shape;1117;g5c2462eec3_1_5"/>
          <p:cNvSpPr/>
          <p:nvPr/>
        </p:nvSpPr>
        <p:spPr>
          <a:xfrm>
            <a:off x="4990925" y="3572591"/>
            <a:ext cx="3517800" cy="52320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2800" b="1">
              <a:solidFill>
                <a:schemeClr val="accent4"/>
              </a:solidFill>
              <a:latin typeface="Microsoft JhengHei"/>
              <a:ea typeface="Microsoft JhengHei"/>
              <a:cs typeface="Microsoft JhengHei"/>
              <a:sym typeface="Microsoft JhengHei"/>
            </a:endParaRPr>
          </a:p>
        </p:txBody>
      </p:sp>
      <p:sp>
        <p:nvSpPr>
          <p:cNvPr id="1119" name="Google Shape;1119;g5c2462eec3_1_5"/>
          <p:cNvSpPr txBox="1">
            <a:spLocks noGrp="1"/>
          </p:cNvSpPr>
          <p:nvPr>
            <p:ph type="ftr" idx="11"/>
          </p:nvPr>
        </p:nvSpPr>
        <p:spPr>
          <a:xfrm>
            <a:off x="429289" y="2081039"/>
            <a:ext cx="8409495" cy="1281837"/>
          </a:xfrm>
          <a:prstGeom prst="rect">
            <a:avLst/>
          </a:prstGeom>
          <a:noFill/>
          <a:ln>
            <a:noFill/>
          </a:ln>
        </p:spPr>
        <p:txBody>
          <a:bodyPr spcFirstLastPara="1" wrap="square" lIns="91425" tIns="45700" rIns="91425" bIns="45700" anchor="t" anchorCtr="0">
            <a:noAutofit/>
          </a:bodyPr>
          <a:lstStyle/>
          <a:p>
            <a:pPr lvl="0" algn="ctr"/>
            <a:r>
              <a:rPr lang="en-US" sz="1400" dirty="0">
                <a:solidFill>
                  <a:schemeClr val="bg1"/>
                </a:solidFill>
              </a:rPr>
              <a:t>The </a:t>
            </a:r>
            <a:r>
              <a:rPr lang="en-US" sz="1400" b="1" u="sng" dirty="0">
                <a:solidFill>
                  <a:schemeClr val="bg1"/>
                </a:solidFill>
              </a:rPr>
              <a:t>Circular Economy</a:t>
            </a:r>
            <a:r>
              <a:rPr lang="en-US" sz="1400" b="1" dirty="0">
                <a:solidFill>
                  <a:schemeClr val="bg1"/>
                </a:solidFill>
              </a:rPr>
              <a:t> </a:t>
            </a:r>
            <a:r>
              <a:rPr lang="en-US" sz="1400" dirty="0">
                <a:solidFill>
                  <a:schemeClr val="bg1"/>
                </a:solidFill>
              </a:rPr>
              <a:t>is an economic and industrial system focused on resource </a:t>
            </a:r>
            <a:r>
              <a:rPr lang="en-US" altLang="zh-TW" sz="1400" dirty="0">
                <a:solidFill>
                  <a:schemeClr val="bg1"/>
                </a:solidFill>
              </a:rPr>
              <a:t>efficiency</a:t>
            </a:r>
            <a:r>
              <a:rPr lang="en-US" sz="1400" dirty="0">
                <a:solidFill>
                  <a:schemeClr val="bg1"/>
                </a:solidFill>
              </a:rPr>
              <a:t> that enables resources to be restored and reused. This is accomplished by eliminating material waste through focusing on and redesigning products, processes and business models to create more value with fewer resources.</a:t>
            </a:r>
          </a:p>
          <a:p>
            <a:pPr lvl="0" algn="ctr"/>
            <a:endParaRPr lang="en-US" sz="1400" dirty="0">
              <a:solidFill>
                <a:schemeClr val="bg1"/>
              </a:solidFill>
            </a:endParaRPr>
          </a:p>
        </p:txBody>
      </p:sp>
      <p:pic>
        <p:nvPicPr>
          <p:cNvPr id="5" name="Picture 4">
            <a:extLst>
              <a:ext uri="{FF2B5EF4-FFF2-40B4-BE49-F238E27FC236}">
                <a16:creationId xmlns:a16="http://schemas.microsoft.com/office/drawing/2014/main" id="{1CED3571-6842-BF42-8D07-9DBDB8FD01D8}"/>
              </a:ext>
            </a:extLst>
          </p:cNvPr>
          <p:cNvPicPr>
            <a:picLocks noChangeAspect="1"/>
          </p:cNvPicPr>
          <p:nvPr/>
        </p:nvPicPr>
        <p:blipFill>
          <a:blip r:embed="rId3"/>
          <a:stretch>
            <a:fillRect/>
          </a:stretch>
        </p:blipFill>
        <p:spPr>
          <a:xfrm>
            <a:off x="740373" y="3141660"/>
            <a:ext cx="1971840" cy="3697787"/>
          </a:xfrm>
          <a:prstGeom prst="rect">
            <a:avLst/>
          </a:prstGeom>
        </p:spPr>
      </p:pic>
      <p:pic>
        <p:nvPicPr>
          <p:cNvPr id="7" name="Picture 6">
            <a:extLst>
              <a:ext uri="{FF2B5EF4-FFF2-40B4-BE49-F238E27FC236}">
                <a16:creationId xmlns:a16="http://schemas.microsoft.com/office/drawing/2014/main" id="{317F00A8-6295-E74A-82B8-1C98FAC97A8C}"/>
              </a:ext>
            </a:extLst>
          </p:cNvPr>
          <p:cNvPicPr>
            <a:picLocks noChangeAspect="1"/>
          </p:cNvPicPr>
          <p:nvPr/>
        </p:nvPicPr>
        <p:blipFill>
          <a:blip r:embed="rId4"/>
          <a:stretch>
            <a:fillRect/>
          </a:stretch>
        </p:blipFill>
        <p:spPr>
          <a:xfrm>
            <a:off x="6555862" y="3104554"/>
            <a:ext cx="1884188" cy="3734893"/>
          </a:xfrm>
          <a:prstGeom prst="rect">
            <a:avLst/>
          </a:prstGeom>
        </p:spPr>
      </p:pic>
      <p:sp>
        <p:nvSpPr>
          <p:cNvPr id="8" name="Google Shape;1119;g5c2462eec3_1_5">
            <a:extLst>
              <a:ext uri="{FF2B5EF4-FFF2-40B4-BE49-F238E27FC236}">
                <a16:creationId xmlns:a16="http://schemas.microsoft.com/office/drawing/2014/main" id="{CD164783-85CA-DE4C-9BEB-30E604FAA987}"/>
              </a:ext>
            </a:extLst>
          </p:cNvPr>
          <p:cNvSpPr txBox="1">
            <a:spLocks/>
          </p:cNvSpPr>
          <p:nvPr/>
        </p:nvSpPr>
        <p:spPr>
          <a:xfrm>
            <a:off x="3105999" y="4543602"/>
            <a:ext cx="3056077" cy="8478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ctr"/>
            <a:r>
              <a:rPr lang="en-US" altLang="zh-TW" sz="4800" dirty="0">
                <a:solidFill>
                  <a:srgbClr val="FFFFFF"/>
                </a:solidFill>
                <a:sym typeface="Wingdings" pitchFamily="2" charset="2"/>
              </a:rPr>
              <a:t></a:t>
            </a:r>
            <a:r>
              <a:rPr lang="zh-TW" altLang="en-US" sz="4800" dirty="0">
                <a:solidFill>
                  <a:srgbClr val="FFFFFF"/>
                </a:solidFill>
                <a:sym typeface="Wingdings" pitchFamily="2" charset="2"/>
              </a:rPr>
              <a:t> </a:t>
            </a:r>
            <a:r>
              <a:rPr lang="en-US" altLang="zh-TW" sz="4800" dirty="0">
                <a:solidFill>
                  <a:srgbClr val="FFFFFF"/>
                </a:solidFill>
              </a:rPr>
              <a:t>VS</a:t>
            </a:r>
            <a:r>
              <a:rPr lang="zh-TW" altLang="en-US" sz="4800" dirty="0">
                <a:solidFill>
                  <a:srgbClr val="FFFFFF"/>
                </a:solidFill>
              </a:rPr>
              <a:t> </a:t>
            </a:r>
            <a:r>
              <a:rPr lang="en-US" altLang="zh-TW" sz="4800" dirty="0">
                <a:solidFill>
                  <a:srgbClr val="FFFFFF"/>
                </a:solidFill>
                <a:sym typeface="Wingdings" pitchFamily="2" charset="2"/>
              </a:rPr>
              <a:t></a:t>
            </a:r>
            <a:r>
              <a:rPr lang="zh-TW" altLang="en-US" sz="4800" dirty="0">
                <a:solidFill>
                  <a:srgbClr val="FFFFFF"/>
                </a:solidFill>
                <a:sym typeface="Wingdings" pitchFamily="2" charset="2"/>
              </a:rPr>
              <a:t> </a:t>
            </a:r>
            <a:endParaRPr lang="en-US" sz="4800" dirty="0">
              <a:solidFill>
                <a:srgbClr val="FFFFFF"/>
              </a:solidFill>
            </a:endParaRPr>
          </a:p>
        </p:txBody>
      </p:sp>
      <p:sp>
        <p:nvSpPr>
          <p:cNvPr id="9" name="Google Shape;1119;g5c2462eec3_1_5">
            <a:extLst>
              <a:ext uri="{FF2B5EF4-FFF2-40B4-BE49-F238E27FC236}">
                <a16:creationId xmlns:a16="http://schemas.microsoft.com/office/drawing/2014/main" id="{AC5CAAE5-433E-534D-AF8C-2B1E98A2ADB7}"/>
              </a:ext>
            </a:extLst>
          </p:cNvPr>
          <p:cNvSpPr txBox="1">
            <a:spLocks/>
          </p:cNvSpPr>
          <p:nvPr/>
        </p:nvSpPr>
        <p:spPr>
          <a:xfrm>
            <a:off x="106471" y="537454"/>
            <a:ext cx="8975157" cy="14387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lvl="0" algn="ctr"/>
            <a:r>
              <a:rPr lang="zh-TW" altLang="en-US" b="1" u="sng" dirty="0">
                <a:solidFill>
                  <a:schemeClr val="bg1"/>
                </a:solidFill>
              </a:rPr>
              <a:t>循環經濟</a:t>
            </a:r>
            <a:r>
              <a:rPr lang="zh-TW" altLang="en-US" dirty="0">
                <a:solidFill>
                  <a:schemeClr val="bg1"/>
                </a:solidFill>
              </a:rPr>
              <a:t>是一個讓資源可恢復且可再生的經濟和產業系統。簡單來說，相較於</a:t>
            </a:r>
            <a:r>
              <a:rPr lang="zh-CN" altLang="en-US" dirty="0">
                <a:solidFill>
                  <a:schemeClr val="bg1"/>
                </a:solidFill>
              </a:rPr>
              <a:t>線狀</a:t>
            </a:r>
            <a:r>
              <a:rPr lang="zh-TW" altLang="en-US" dirty="0">
                <a:solidFill>
                  <a:schemeClr val="bg1"/>
                </a:solidFill>
              </a:rPr>
              <a:t>經濟中產品「壽終正寢」的概念，循環經濟使用再生能源</a:t>
            </a:r>
            <a:r>
              <a:rPr lang="en-US" dirty="0">
                <a:solidFill>
                  <a:schemeClr val="bg1"/>
                </a:solidFill>
              </a:rPr>
              <a:t> </a:t>
            </a:r>
            <a:r>
              <a:rPr lang="zh-TW" altLang="en-US" dirty="0">
                <a:solidFill>
                  <a:schemeClr val="bg1"/>
                </a:solidFill>
              </a:rPr>
              <a:t>、拒絕使用無法再利用的有毒化學物質</a:t>
            </a:r>
            <a:r>
              <a:rPr lang="en-US" dirty="0">
                <a:solidFill>
                  <a:schemeClr val="bg1"/>
                </a:solidFill>
              </a:rPr>
              <a:t> </a:t>
            </a:r>
            <a:r>
              <a:rPr lang="zh-TW" altLang="en-US" dirty="0">
                <a:solidFill>
                  <a:schemeClr val="bg1"/>
                </a:solidFill>
              </a:rPr>
              <a:t>，藉由重新設計產品製程及商業模式</a:t>
            </a:r>
            <a:r>
              <a:rPr lang="en-US" dirty="0">
                <a:solidFill>
                  <a:schemeClr val="bg1"/>
                </a:solidFill>
              </a:rPr>
              <a:t> </a:t>
            </a:r>
            <a:r>
              <a:rPr lang="zh-TW" altLang="en-US" dirty="0">
                <a:solidFill>
                  <a:schemeClr val="bg1"/>
                </a:solidFill>
              </a:rPr>
              <a:t>，消除廢棄物。重視資源使用效</a:t>
            </a:r>
            <a:r>
              <a:rPr lang="zh-CN" altLang="en-US" dirty="0">
                <a:solidFill>
                  <a:schemeClr val="bg1"/>
                </a:solidFill>
              </a:rPr>
              <a:t>能</a:t>
            </a:r>
            <a:r>
              <a:rPr lang="zh-TW" altLang="en-US" dirty="0">
                <a:solidFill>
                  <a:schemeClr val="bg1"/>
                </a:solidFill>
              </a:rPr>
              <a:t>，設法以更少的資源來創造更多的價值。</a:t>
            </a:r>
            <a:r>
              <a:rPr lang="en-US" dirty="0">
                <a:solidFill>
                  <a:schemeClr val="bg1"/>
                </a:solidFill>
              </a:rPr>
              <a:t> </a:t>
            </a:r>
          </a:p>
          <a:p>
            <a:pPr algn="ctr"/>
            <a:endParaRPr lang="en-US" dirty="0">
              <a:solidFill>
                <a:schemeClr val="bg1"/>
              </a:solidFill>
            </a:endParaRPr>
          </a:p>
        </p:txBody>
      </p:sp>
    </p:spTree>
    <p:extLst>
      <p:ext uri="{BB962C8B-B14F-4D97-AF65-F5344CB8AC3E}">
        <p14:creationId xmlns:p14="http://schemas.microsoft.com/office/powerpoint/2010/main" val="34397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73"/>
        <p:cNvGrpSpPr/>
        <p:nvPr/>
      </p:nvGrpSpPr>
      <p:grpSpPr>
        <a:xfrm>
          <a:off x="0" y="0"/>
          <a:ext cx="0" cy="0"/>
          <a:chOff x="0" y="0"/>
          <a:chExt cx="0" cy="0"/>
        </a:xfrm>
      </p:grpSpPr>
      <p:pic>
        <p:nvPicPr>
          <p:cNvPr id="1474" name="Google Shape;1474;g5c11756375_0_0"/>
          <p:cNvPicPr preferRelativeResize="0"/>
          <p:nvPr/>
        </p:nvPicPr>
        <p:blipFill rotWithShape="1">
          <a:blip r:embed="rId3">
            <a:alphaModFix/>
          </a:blip>
          <a:srcRect b="950"/>
          <a:stretch/>
        </p:blipFill>
        <p:spPr>
          <a:xfrm>
            <a:off x="0" y="0"/>
            <a:ext cx="9152711" cy="6858000"/>
          </a:xfrm>
          <a:prstGeom prst="rect">
            <a:avLst/>
          </a:prstGeom>
          <a:noFill/>
          <a:ln>
            <a:noFill/>
          </a:ln>
        </p:spPr>
      </p:pic>
      <p:sp>
        <p:nvSpPr>
          <p:cNvPr id="1475" name="Google Shape;1475;g5c11756375_0_0"/>
          <p:cNvSpPr/>
          <p:nvPr/>
        </p:nvSpPr>
        <p:spPr>
          <a:xfrm>
            <a:off x="3019" y="12879"/>
            <a:ext cx="9144000" cy="6845121"/>
          </a:xfrm>
          <a:prstGeom prst="rect">
            <a:avLst/>
          </a:prstGeom>
          <a:solidFill>
            <a:srgbClr val="182B4C">
              <a:alpha val="525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62" b="0" i="0" u="none" strike="noStrike" cap="none">
              <a:solidFill>
                <a:schemeClr val="lt1"/>
              </a:solidFill>
              <a:latin typeface="Calibri"/>
              <a:ea typeface="Calibri"/>
              <a:cs typeface="Calibri"/>
              <a:sym typeface="Calibri"/>
            </a:endParaRPr>
          </a:p>
        </p:txBody>
      </p:sp>
      <p:sp>
        <p:nvSpPr>
          <p:cNvPr id="1477" name="Google Shape;1477;g5c11756375_0_0"/>
          <p:cNvSpPr/>
          <p:nvPr/>
        </p:nvSpPr>
        <p:spPr>
          <a:xfrm>
            <a:off x="4283900" y="2454180"/>
            <a:ext cx="1427967" cy="2280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altLang="en-US" sz="4800" b="1" i="0" u="none" strike="noStrike" cap="none" dirty="0">
                <a:solidFill>
                  <a:schemeClr val="lt1"/>
                </a:solidFill>
                <a:latin typeface="Arial"/>
                <a:ea typeface="Arial"/>
                <a:cs typeface="Arial"/>
                <a:sym typeface="Arial"/>
              </a:rPr>
              <a:t>台灣</a:t>
            </a:r>
            <a:endParaRPr lang="en-US" altLang="zh-CN" sz="48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zh-CN" altLang="en-US" sz="4800" b="1" i="0" u="none" strike="noStrike" cap="none" dirty="0">
                <a:solidFill>
                  <a:schemeClr val="lt1"/>
                </a:solidFill>
                <a:latin typeface="Arial"/>
                <a:ea typeface="Arial"/>
                <a:cs typeface="Arial"/>
                <a:sym typeface="Arial"/>
              </a:rPr>
              <a:t>個案</a:t>
            </a:r>
            <a:endParaRPr lang="en-US" altLang="zh-CN" sz="4800" b="1" dirty="0">
              <a:solidFill>
                <a:schemeClr val="lt1"/>
              </a:solidFill>
            </a:endParaRPr>
          </a:p>
          <a:p>
            <a:pPr marL="0" marR="0" lvl="0" indent="0" algn="ctr" rtl="0">
              <a:spcBef>
                <a:spcPts val="0"/>
              </a:spcBef>
              <a:spcAft>
                <a:spcPts val="0"/>
              </a:spcAft>
              <a:buNone/>
            </a:pPr>
            <a:r>
              <a:rPr lang="zh-CN" altLang="en-US" sz="4800" b="1" i="0" u="none" strike="noStrike" cap="none" dirty="0">
                <a:solidFill>
                  <a:schemeClr val="lt1"/>
                </a:solidFill>
                <a:latin typeface="Arial"/>
                <a:ea typeface="Arial"/>
                <a:cs typeface="Arial"/>
                <a:sym typeface="Arial"/>
              </a:rPr>
              <a:t>研究</a:t>
            </a:r>
            <a:endParaRPr dirty="0"/>
          </a:p>
        </p:txBody>
      </p:sp>
      <p:sp>
        <p:nvSpPr>
          <p:cNvPr id="1479" name="Google Shape;1479;g5c11756375_0_0"/>
          <p:cNvSpPr/>
          <p:nvPr/>
        </p:nvSpPr>
        <p:spPr>
          <a:xfrm>
            <a:off x="2186288" y="3654480"/>
            <a:ext cx="55989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6" name="Google Shape;1477;g5c11756375_0_0">
            <a:extLst>
              <a:ext uri="{FF2B5EF4-FFF2-40B4-BE49-F238E27FC236}">
                <a16:creationId xmlns:a16="http://schemas.microsoft.com/office/drawing/2014/main" id="{B2A03FB8-B5C0-4246-9D24-CC8A4FD9F594}"/>
              </a:ext>
            </a:extLst>
          </p:cNvPr>
          <p:cNvSpPr/>
          <p:nvPr/>
        </p:nvSpPr>
        <p:spPr>
          <a:xfrm>
            <a:off x="6290153" y="4480059"/>
            <a:ext cx="1776608" cy="228065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altLang="zh-TW" sz="3000" b="1" i="0" u="none" strike="noStrike" cap="none" dirty="0">
                <a:solidFill>
                  <a:schemeClr val="lt1"/>
                </a:solidFill>
                <a:latin typeface="Arial"/>
                <a:ea typeface="Arial"/>
                <a:cs typeface="Arial"/>
                <a:sym typeface="Arial"/>
              </a:rPr>
              <a:t>Case</a:t>
            </a:r>
            <a:r>
              <a:rPr lang="zh-TW" altLang="en-US" sz="3000" b="1" i="0" u="none" strike="noStrike" cap="none" dirty="0">
                <a:solidFill>
                  <a:schemeClr val="lt1"/>
                </a:solidFill>
                <a:latin typeface="Arial"/>
                <a:ea typeface="Arial"/>
                <a:cs typeface="Arial"/>
                <a:sym typeface="Arial"/>
              </a:rPr>
              <a:t> </a:t>
            </a:r>
            <a:r>
              <a:rPr lang="en-US" altLang="zh-TW" sz="3000" b="1" i="0" u="none" strike="noStrike" cap="none" dirty="0">
                <a:solidFill>
                  <a:schemeClr val="lt1"/>
                </a:solidFill>
                <a:latin typeface="Arial"/>
                <a:ea typeface="Arial"/>
                <a:cs typeface="Arial"/>
                <a:sym typeface="Arial"/>
              </a:rPr>
              <a:t>Studies</a:t>
            </a:r>
            <a:endParaRPr sz="3000" dirty="0"/>
          </a:p>
        </p:txBody>
      </p:sp>
    </p:spTree>
  </p:cSld>
  <p:clrMapOvr>
    <a:masterClrMapping/>
  </p:clrMapOvr>
</p:sld>
</file>

<file path=ppt/theme/theme1.xml><?xml version="1.0" encoding="utf-8"?>
<a:theme xmlns:a="http://schemas.openxmlformats.org/drawingml/2006/main" name="Office 佈景主題">
  <a:themeElements>
    <a:clrScheme name="藍綠色">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16722</TotalTime>
  <Words>719</Words>
  <Application>Microsoft Macintosh PowerPoint</Application>
  <PresentationFormat>On-screen Show (4:3)</PresentationFormat>
  <Paragraphs>101</Paragraphs>
  <Slides>14</Slides>
  <Notes>14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Helvetica Neue</vt:lpstr>
      <vt:lpstr>Microsoft JhengHei</vt:lpstr>
      <vt:lpstr>Calibri</vt:lpstr>
      <vt:lpstr>Noto Sans Symbols</vt:lpstr>
      <vt:lpstr>Arial</vt:lpstr>
      <vt:lpstr>Arimo</vt:lpstr>
      <vt:lpstr>Wingdings</vt:lpstr>
      <vt:lpstr>Office 佈景主題</vt:lpstr>
      <vt:lpstr>PowerPoint Presentation</vt:lpstr>
      <vt:lpstr>PowerPoint Presentation</vt:lpstr>
      <vt:lpstr>我們使用了多少資源？</vt:lpstr>
      <vt:lpstr>我們還有多少資源？</vt:lpstr>
      <vt:lpstr>中產階級人口提高</vt:lpstr>
      <vt:lpstr>傳統的線狀經濟</vt:lpstr>
      <vt:lpstr>PowerPoint Presentation</vt:lpstr>
      <vt:lpstr>PowerPoint Presentation</vt:lpstr>
      <vt:lpstr>PowerPoint Presentation</vt:lpstr>
      <vt:lpstr>咖啡渣做衣服: Coffee Slag Into Clothing</vt:lpstr>
      <vt:lpstr>杯子租賃業: Rent-a-Cup</vt:lpstr>
      <vt:lpstr>利用寶特瓶蓋大樓: Using Recycled Plastic Bottles to Make Buildings</vt:lpstr>
      <vt:lpstr>PowerPoint Presentation</vt:lpstr>
      <vt:lpstr>使用動物糞便生產沼氣:  Turning Animal Waste Into Natural Gas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Shor, Grayson Michael</cp:lastModifiedBy>
  <cp:revision>54</cp:revision>
  <dcterms:created xsi:type="dcterms:W3CDTF">2016-05-18T08:30:58Z</dcterms:created>
  <dcterms:modified xsi:type="dcterms:W3CDTF">2019-08-11T11:05:29Z</dcterms:modified>
</cp:coreProperties>
</file>